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5"/>
  </p:notesMasterIdLst>
  <p:handoutMasterIdLst>
    <p:handoutMasterId r:id="rId36"/>
  </p:handoutMasterIdLst>
  <p:sldIdLst>
    <p:sldId id="256" r:id="rId5"/>
    <p:sldId id="275" r:id="rId6"/>
    <p:sldId id="296" r:id="rId7"/>
    <p:sldId id="348" r:id="rId8"/>
    <p:sldId id="343" r:id="rId9"/>
    <p:sldId id="341" r:id="rId10"/>
    <p:sldId id="366" r:id="rId11"/>
    <p:sldId id="342" r:id="rId12"/>
    <p:sldId id="358" r:id="rId13"/>
    <p:sldId id="294" r:id="rId14"/>
    <p:sldId id="344" r:id="rId15"/>
    <p:sldId id="372" r:id="rId16"/>
    <p:sldId id="371" r:id="rId17"/>
    <p:sldId id="370" r:id="rId18"/>
    <p:sldId id="359" r:id="rId19"/>
    <p:sldId id="360" r:id="rId20"/>
    <p:sldId id="361" r:id="rId21"/>
    <p:sldId id="363" r:id="rId22"/>
    <p:sldId id="364" r:id="rId23"/>
    <p:sldId id="368" r:id="rId24"/>
    <p:sldId id="369" r:id="rId25"/>
    <p:sldId id="349" r:id="rId26"/>
    <p:sldId id="351" r:id="rId27"/>
    <p:sldId id="352" r:id="rId28"/>
    <p:sldId id="354" r:id="rId29"/>
    <p:sldId id="355" r:id="rId30"/>
    <p:sldId id="356" r:id="rId31"/>
    <p:sldId id="357" r:id="rId32"/>
    <p:sldId id="362" r:id="rId33"/>
    <p:sldId id="289"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3E5A"/>
    <a:srgbClr val="446992"/>
    <a:srgbClr val="AEC2D8"/>
    <a:srgbClr val="98432A"/>
    <a:srgbClr val="D84400"/>
    <a:srgbClr val="44678D"/>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634"/>
  </p:normalViewPr>
  <p:slideViewPr>
    <p:cSldViewPr snapToGrid="0" showGuides="1">
      <p:cViewPr>
        <p:scale>
          <a:sx n="100" d="100"/>
          <a:sy n="100" d="100"/>
        </p:scale>
        <p:origin x="2622" y="1398"/>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9/3/2025</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A894A48D-3417-BE20-3062-A366096904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AC9ED954-709D-51DC-3EA0-0E06FE1D72A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1F57F2FB-2942-7663-E6DB-E3A976549D5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ED31FE42-8AA6-DC9C-5EE7-8737143C1DD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58D246-FB21-4ACB-9068-6447CC7872F8}" type="datetimeFigureOut">
              <a:rPr lang="en-US" smtClean="0"/>
              <a:t>9/3/2025</a:t>
            </a:fld>
            <a:endParaRPr lang="en-US"/>
          </a:p>
        </p:txBody>
      </p:sp>
      <p:sp>
        <p:nvSpPr>
          <p:cNvPr id="12" name="Notes Placeholder 11">
            <a:extLst>
              <a:ext uri="{FF2B5EF4-FFF2-40B4-BE49-F238E27FC236}">
                <a16:creationId xmlns:a16="http://schemas.microsoft.com/office/drawing/2014/main" id="{5F659C92-43C4-05C5-9170-5CF256AF997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74923A81-0599-8ECF-BDF0-A4898D46829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BF3159-94EB-4F6B-8273-09F1A6B019E6}"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914374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B2203-9C49-8C11-F2C6-08DA998339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915D29-E637-64D8-5939-0FF64D9493A7}"/>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B82E9E00-FAAA-2903-0AC1-38F175CA9E6C}"/>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A711EC5E-7B3D-1230-7577-D6701369754F}"/>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2448376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799336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2AEE3-E09C-2191-F10A-105100F577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66C2F5-5F5D-1D74-7033-E45DD859BA79}"/>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A5A8C7B9-9D98-3E5A-4D1A-26B9DDEEE479}"/>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4EE49CE4-8B42-EB2C-912A-C17EE547D528}"/>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22</a:t>
            </a:fld>
            <a:endParaRPr lang="en-US" altLang="zh-CN" noProof="0" dirty="0"/>
          </a:p>
        </p:txBody>
      </p:sp>
    </p:spTree>
    <p:extLst>
      <p:ext uri="{BB962C8B-B14F-4D97-AF65-F5344CB8AC3E}">
        <p14:creationId xmlns:p14="http://schemas.microsoft.com/office/powerpoint/2010/main" val="1934251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E2168-C3B4-2311-529D-B564A22BF8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4C043E-9D6C-0F1A-AAF2-9274D9F8A8B4}"/>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40242F84-2C74-C70E-78AB-444D1ECB12C4}"/>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58B323FF-9784-AA4C-B9F2-7CE108C244A9}"/>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25</a:t>
            </a:fld>
            <a:endParaRPr lang="en-US" altLang="zh-CN" noProof="0" dirty="0"/>
          </a:p>
        </p:txBody>
      </p:sp>
    </p:spTree>
    <p:extLst>
      <p:ext uri="{BB962C8B-B14F-4D97-AF65-F5344CB8AC3E}">
        <p14:creationId xmlns:p14="http://schemas.microsoft.com/office/powerpoint/2010/main" val="3046138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30</a:t>
            </a:fld>
            <a:endParaRPr lang="en-US" altLang="zh-CN" noProof="0" dirty="0"/>
          </a:p>
        </p:txBody>
      </p:sp>
    </p:spTree>
    <p:extLst>
      <p:ext uri="{BB962C8B-B14F-4D97-AF65-F5344CB8AC3E}">
        <p14:creationId xmlns:p14="http://schemas.microsoft.com/office/powerpoint/2010/main" val="3077670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4456-BEA8-14BD-6003-02F50AC41D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0462A7-D452-6A13-6274-29994465EF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612526-1EEB-3540-D173-AEDD77A525C1}"/>
              </a:ext>
            </a:extLst>
          </p:cNvPr>
          <p:cNvSpPr>
            <a:spLocks noGrp="1"/>
          </p:cNvSpPr>
          <p:nvPr>
            <p:ph type="dt" sz="half" idx="10"/>
          </p:nvPr>
        </p:nvSpPr>
        <p:spPr/>
        <p:txBody>
          <a:bodyPr/>
          <a:lstStyle/>
          <a:p>
            <a:fld id="{CB24DC77-4CA6-4C87-BE67-3601FCD8D56C}" type="datetimeFigureOut">
              <a:rPr lang="en-US" smtClean="0"/>
              <a:t>9/3/2025</a:t>
            </a:fld>
            <a:endParaRPr lang="en-US"/>
          </a:p>
        </p:txBody>
      </p:sp>
      <p:sp>
        <p:nvSpPr>
          <p:cNvPr id="5" name="Footer Placeholder 4">
            <a:extLst>
              <a:ext uri="{FF2B5EF4-FFF2-40B4-BE49-F238E27FC236}">
                <a16:creationId xmlns:a16="http://schemas.microsoft.com/office/drawing/2014/main" id="{CACD1253-220F-E1C7-BE0F-14FE193291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F56B1A-C368-B68F-55B1-3C97093CDF05}"/>
              </a:ext>
            </a:extLst>
          </p:cNvPr>
          <p:cNvSpPr>
            <a:spLocks noGrp="1"/>
          </p:cNvSpPr>
          <p:nvPr>
            <p:ph type="sldNum" sz="quarter" idx="12"/>
          </p:nvPr>
        </p:nvSpPr>
        <p:spPr/>
        <p:txBody>
          <a:bodyPr/>
          <a:lstStyle/>
          <a:p>
            <a:fld id="{D5F9BE7B-8C6A-4521-AC0D-F4FAD6600991}" type="slidenum">
              <a:rPr lang="en-US" smtClean="0"/>
              <a:t>‹#›</a:t>
            </a:fld>
            <a:endParaRPr lang="en-US"/>
          </a:p>
        </p:txBody>
      </p:sp>
    </p:spTree>
    <p:extLst>
      <p:ext uri="{BB962C8B-B14F-4D97-AF65-F5344CB8AC3E}">
        <p14:creationId xmlns:p14="http://schemas.microsoft.com/office/powerpoint/2010/main" val="1586115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 id="2147483669" r:id="rId17"/>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7.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DB8CFF3-B227-E876-FD8C-7BFDA55DDD06}"/>
              </a:ext>
            </a:extLst>
          </p:cNvPr>
          <p:cNvSpPr>
            <a:spLocks noGrp="1"/>
          </p:cNvSpPr>
          <p:nvPr>
            <p:ph type="ctrTitle"/>
          </p:nvPr>
        </p:nvSpPr>
        <p:spPr>
          <a:xfrm>
            <a:off x="84221" y="204785"/>
            <a:ext cx="12192000" cy="1554617"/>
          </a:xfrm>
        </p:spPr>
        <p:txBody>
          <a:bodyPr>
            <a:noAutofit/>
          </a:bodyPr>
          <a:lstStyle/>
          <a:p>
            <a:pPr algn="ctr">
              <a:lnSpc>
                <a:spcPct val="150000"/>
              </a:lnSpc>
            </a:pPr>
            <a:r>
              <a:rPr lang="vi-VN" sz="1600" i="0">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TRƯỜNG ĐẠI HỌC TRÀ VINH</a:t>
            </a:r>
            <a:br>
              <a:rPr lang="en-US" sz="1600" i="0">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br>
            <a:r>
              <a:rPr lang="vi-VN" sz="1600" i="0">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TRƯỜNG KỸ THUẬT VÀ CÔNG NGHỆ</a:t>
            </a:r>
            <a:br>
              <a:rPr lang="en-US" sz="1600" i="0">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br>
            <a:br>
              <a:rPr lang="en-US" sz="1600" i="0">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br>
            <a:endParaRPr lang="vi-VN" sz="1600" dirty="0">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3" name="Tiêu đề phụ 2">
            <a:extLst>
              <a:ext uri="{FF2B5EF4-FFF2-40B4-BE49-F238E27FC236}">
                <a16:creationId xmlns:a16="http://schemas.microsoft.com/office/drawing/2014/main" id="{3F9235B5-4F7F-1AA1-BCAB-1A7ADA5F04DE}"/>
              </a:ext>
            </a:extLst>
          </p:cNvPr>
          <p:cNvSpPr>
            <a:spLocks noGrp="1"/>
          </p:cNvSpPr>
          <p:nvPr>
            <p:ph type="subTitle" idx="1"/>
          </p:nvPr>
        </p:nvSpPr>
        <p:spPr>
          <a:xfrm>
            <a:off x="132347" y="2252957"/>
            <a:ext cx="12192000" cy="1145624"/>
          </a:xfrm>
        </p:spPr>
        <p:txBody>
          <a:bodyPr>
            <a:normAutofit/>
          </a:bodyPr>
          <a:lstStyle/>
          <a:p>
            <a:pPr algn="ctr">
              <a:lnSpc>
                <a:spcPct val="115000"/>
              </a:lnSpc>
            </a:pPr>
            <a:r>
              <a:rPr lang="en-US" sz="1800" b="1">
                <a:effectLst/>
                <a:latin typeface="Tahoma" panose="020B0604030504040204" pitchFamily="34" charset="0"/>
                <a:ea typeface="Tahoma" panose="020B0604030504040204" pitchFamily="34" charset="0"/>
                <a:cs typeface="Tahoma" panose="020B0604030504040204" pitchFamily="34" charset="0"/>
              </a:rPr>
              <a:t>XÂY DỰNG HỆ THỐNG QUẢN LÝ </a:t>
            </a:r>
            <a:endParaRPr lang="en-US" sz="1800">
              <a:effectLst/>
              <a:latin typeface="Tahoma" panose="020B0604030504040204" pitchFamily="34" charset="0"/>
              <a:ea typeface="Tahoma" panose="020B0604030504040204" pitchFamily="34" charset="0"/>
              <a:cs typeface="Tahoma" panose="020B0604030504040204" pitchFamily="34" charset="0"/>
            </a:endParaRPr>
          </a:p>
          <a:p>
            <a:pPr algn="ctr">
              <a:lnSpc>
                <a:spcPct val="115000"/>
              </a:lnSpc>
            </a:pPr>
            <a:r>
              <a:rPr lang="en-US" sz="1800" b="1">
                <a:effectLst/>
                <a:latin typeface="Tahoma" panose="020B0604030504040204" pitchFamily="34" charset="0"/>
                <a:ea typeface="Tahoma" panose="020B0604030504040204" pitchFamily="34" charset="0"/>
                <a:cs typeface="Tahoma" panose="020B0604030504040204" pitchFamily="34" charset="0"/>
              </a:rPr>
              <a:t>CHUỖI CUNG ỨNG NGÀNH GỐM SỨ VIỆT NAM</a:t>
            </a:r>
            <a:endParaRPr lang="en-US" sz="1800">
              <a:effectLst/>
              <a:latin typeface="Tahoma" panose="020B0604030504040204" pitchFamily="34" charset="0"/>
              <a:ea typeface="Tahoma" panose="020B0604030504040204" pitchFamily="34" charset="0"/>
              <a:cs typeface="Tahoma" panose="020B0604030504040204" pitchFamily="34" charset="0"/>
            </a:endParaRPr>
          </a:p>
        </p:txBody>
      </p:sp>
      <p:sp>
        <p:nvSpPr>
          <p:cNvPr id="6" name="Hộp Văn bản 5">
            <a:extLst>
              <a:ext uri="{FF2B5EF4-FFF2-40B4-BE49-F238E27FC236}">
                <a16:creationId xmlns:a16="http://schemas.microsoft.com/office/drawing/2014/main" id="{54CE5BFB-CC36-DD10-06A0-9DB3689EE244}"/>
              </a:ext>
            </a:extLst>
          </p:cNvPr>
          <p:cNvSpPr txBox="1"/>
          <p:nvPr/>
        </p:nvSpPr>
        <p:spPr>
          <a:xfrm>
            <a:off x="0" y="5735584"/>
            <a:ext cx="12192000" cy="553998"/>
          </a:xfrm>
          <a:prstGeom prst="rect">
            <a:avLst/>
          </a:prstGeom>
          <a:noFill/>
        </p:spPr>
        <p:txBody>
          <a:bodyPr wrap="square" rtlCol="0">
            <a:spAutoFit/>
          </a:bodyPr>
          <a:lstStyle/>
          <a:p>
            <a:pPr algn="ctr"/>
            <a:r>
              <a:rPr lang="en-US" sz="1500" b="1">
                <a:effectLst/>
                <a:latin typeface="Tahoma" panose="020B0604030504040204" pitchFamily="34" charset="0"/>
                <a:ea typeface="Tahoma" panose="020B0604030504040204" pitchFamily="34" charset="0"/>
                <a:cs typeface="Tahoma" panose="020B0604030504040204" pitchFamily="34" charset="0"/>
              </a:rPr>
              <a:t>Vĩnh Long, tháng 9 năm 2025</a:t>
            </a:r>
            <a:endParaRPr lang="vi-VN" sz="1500" b="1">
              <a:effectLst/>
              <a:latin typeface="Tahoma" panose="020B0604030504040204" pitchFamily="34" charset="0"/>
              <a:ea typeface="Tahoma" panose="020B0604030504040204" pitchFamily="34" charset="0"/>
              <a:cs typeface="Tahoma" panose="020B0604030504040204" pitchFamily="34" charset="0"/>
            </a:endParaRPr>
          </a:p>
          <a:p>
            <a:pPr algn="ctr"/>
            <a:endParaRPr lang="vi-VN" sz="1500" b="1">
              <a:latin typeface="Tahoma" panose="020B0604030504040204" pitchFamily="34" charset="0"/>
              <a:ea typeface="Tahoma" panose="020B0604030504040204" pitchFamily="34" charset="0"/>
              <a:cs typeface="Tahoma" panose="020B0604030504040204" pitchFamily="34" charset="0"/>
            </a:endParaRPr>
          </a:p>
        </p:txBody>
      </p:sp>
      <p:pic>
        <p:nvPicPr>
          <p:cNvPr id="5" name="Picture 4" descr="A blue and white logo&#10;&#10;AI-generated content may be incorrect.">
            <a:extLst>
              <a:ext uri="{FF2B5EF4-FFF2-40B4-BE49-F238E27FC236}">
                <a16:creationId xmlns:a16="http://schemas.microsoft.com/office/drawing/2014/main" id="{AD70C9C5-1F5D-358A-807A-6564E332482B}"/>
              </a:ext>
            </a:extLst>
          </p:cNvPr>
          <p:cNvPicPr>
            <a:picLocks noChangeAspect="1"/>
          </p:cNvPicPr>
          <p:nvPr/>
        </p:nvPicPr>
        <p:blipFill>
          <a:blip r:embed="rId2"/>
          <a:stretch>
            <a:fillRect/>
          </a:stretch>
        </p:blipFill>
        <p:spPr>
          <a:xfrm>
            <a:off x="1976028" y="589116"/>
            <a:ext cx="785956" cy="785956"/>
          </a:xfrm>
          <a:prstGeom prst="rect">
            <a:avLst/>
          </a:prstGeom>
        </p:spPr>
      </p:pic>
      <p:sp>
        <p:nvSpPr>
          <p:cNvPr id="4" name="Tiêu đề phụ 2">
            <a:extLst>
              <a:ext uri="{FF2B5EF4-FFF2-40B4-BE49-F238E27FC236}">
                <a16:creationId xmlns:a16="http://schemas.microsoft.com/office/drawing/2014/main" id="{464B331D-6EEA-05F3-2D3A-57B60B25012B}"/>
              </a:ext>
            </a:extLst>
          </p:cNvPr>
          <p:cNvSpPr txBox="1">
            <a:spLocks/>
          </p:cNvSpPr>
          <p:nvPr/>
        </p:nvSpPr>
        <p:spPr>
          <a:xfrm>
            <a:off x="3074068" y="3813699"/>
            <a:ext cx="3021932" cy="1145624"/>
          </a:xfrm>
          <a:prstGeom prst="rect">
            <a:avLst/>
          </a:prstGeom>
        </p:spPr>
        <p:txBody>
          <a:bodyPr vert="horz" lIns="91440" tIns="45720" rIns="91440" bIns="45720" rtlCol="0">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accent6"/>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accent6"/>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6"/>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6"/>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algn="l">
              <a:lnSpc>
                <a:spcPct val="115000"/>
              </a:lnSpc>
            </a:pPr>
            <a:r>
              <a:rPr lang="en-US" sz="1800">
                <a:effectLst/>
                <a:latin typeface="Tahoma" panose="020B0604030504040204" pitchFamily="34" charset="0"/>
                <a:ea typeface="Tahoma" panose="020B0604030504040204" pitchFamily="34" charset="0"/>
                <a:cs typeface="Tahoma" panose="020B0604030504040204" pitchFamily="34" charset="0"/>
              </a:rPr>
              <a:t>Sinh viên: </a:t>
            </a:r>
            <a:r>
              <a:rPr lang="en-US" sz="1800" b="1">
                <a:effectLst/>
                <a:latin typeface="Tahoma" panose="020B0604030504040204" pitchFamily="34" charset="0"/>
                <a:ea typeface="Tahoma" panose="020B0604030504040204" pitchFamily="34" charset="0"/>
                <a:cs typeface="Tahoma" panose="020B0604030504040204" pitchFamily="34" charset="0"/>
              </a:rPr>
              <a:t>Hồ Hoàng Phúc</a:t>
            </a:r>
            <a:endParaRPr lang="en-US" sz="1800">
              <a:effectLst/>
              <a:latin typeface="Tahoma" panose="020B0604030504040204" pitchFamily="34" charset="0"/>
              <a:ea typeface="Tahoma" panose="020B0604030504040204" pitchFamily="34" charset="0"/>
              <a:cs typeface="Tahoma" panose="020B0604030504040204" pitchFamily="34" charset="0"/>
            </a:endParaRPr>
          </a:p>
          <a:p>
            <a:pPr marL="457200" algn="l">
              <a:lnSpc>
                <a:spcPct val="115000"/>
              </a:lnSpc>
            </a:pPr>
            <a:r>
              <a:rPr lang="en-US" sz="1800">
                <a:effectLst/>
                <a:latin typeface="Tahoma" panose="020B0604030504040204" pitchFamily="34" charset="0"/>
                <a:ea typeface="Tahoma" panose="020B0604030504040204" pitchFamily="34" charset="0"/>
                <a:cs typeface="Tahoma" panose="020B0604030504040204" pitchFamily="34" charset="0"/>
              </a:rPr>
              <a:t>Lớp: </a:t>
            </a:r>
            <a:r>
              <a:rPr lang="en-US" sz="1800" b="1">
                <a:effectLst/>
                <a:latin typeface="Tahoma" panose="020B0604030504040204" pitchFamily="34" charset="0"/>
                <a:ea typeface="Tahoma" panose="020B0604030504040204" pitchFamily="34" charset="0"/>
                <a:cs typeface="Tahoma" panose="020B0604030504040204" pitchFamily="34" charset="0"/>
              </a:rPr>
              <a:t>DA21TTA</a:t>
            </a:r>
          </a:p>
          <a:p>
            <a:pPr marL="457200" algn="l">
              <a:lnSpc>
                <a:spcPct val="115000"/>
              </a:lnSpc>
            </a:pPr>
            <a:r>
              <a:rPr lang="en-US" sz="1800">
                <a:effectLst/>
                <a:latin typeface="Tahoma" panose="020B0604030504040204" pitchFamily="34" charset="0"/>
                <a:ea typeface="Tahoma" panose="020B0604030504040204" pitchFamily="34" charset="0"/>
                <a:cs typeface="Tahoma" panose="020B0604030504040204" pitchFamily="34" charset="0"/>
              </a:rPr>
              <a:t>MSSV: </a:t>
            </a:r>
            <a:r>
              <a:rPr lang="en-US" sz="1800" b="1">
                <a:effectLst/>
                <a:latin typeface="Tahoma" panose="020B0604030504040204" pitchFamily="34" charset="0"/>
                <a:ea typeface="Tahoma" panose="020B0604030504040204" pitchFamily="34" charset="0"/>
                <a:cs typeface="Tahoma" panose="020B0604030504040204" pitchFamily="34" charset="0"/>
              </a:rPr>
              <a:t>110121242</a:t>
            </a:r>
            <a:endParaRPr lang="en-US" sz="1800">
              <a:effectLst/>
              <a:latin typeface="Tahoma" panose="020B0604030504040204" pitchFamily="34" charset="0"/>
              <a:ea typeface="Tahoma" panose="020B0604030504040204" pitchFamily="34" charset="0"/>
              <a:cs typeface="Tahoma" panose="020B0604030504040204" pitchFamily="34" charset="0"/>
            </a:endParaRPr>
          </a:p>
          <a:p>
            <a:pPr marL="457200" algn="l">
              <a:lnSpc>
                <a:spcPct val="115000"/>
              </a:lnSpc>
            </a:pPr>
            <a:r>
              <a:rPr lang="en-US" sz="1800">
                <a:effectLst/>
                <a:latin typeface="Tahoma" panose="020B0604030504040204" pitchFamily="34" charset="0"/>
                <a:ea typeface="Tahoma" panose="020B0604030504040204" pitchFamily="34" charset="0"/>
                <a:cs typeface="Tahoma" panose="020B0604030504040204" pitchFamily="34" charset="0"/>
              </a:rPr>
              <a:t>GVHD: </a:t>
            </a:r>
            <a:r>
              <a:rPr lang="en-US" sz="1800" b="1">
                <a:effectLst/>
                <a:latin typeface="Tahoma" panose="020B0604030504040204" pitchFamily="34" charset="0"/>
                <a:ea typeface="Tahoma" panose="020B0604030504040204" pitchFamily="34" charset="0"/>
                <a:cs typeface="Tahoma" panose="020B0604030504040204" pitchFamily="34" charset="0"/>
              </a:rPr>
              <a:t>ThS. Phạm Thị Trúc Mai</a:t>
            </a:r>
            <a:endParaRPr lang="en-US" sz="1800">
              <a:effectLst/>
              <a:latin typeface="Tahoma" panose="020B0604030504040204" pitchFamily="34" charset="0"/>
              <a:ea typeface="Tahoma" panose="020B0604030504040204" pitchFamily="34" charset="0"/>
              <a:cs typeface="Tahoma" panose="020B0604030504040204" pitchFamily="34" charset="0"/>
            </a:endParaRPr>
          </a:p>
          <a:p>
            <a:pPr algn="l">
              <a:lnSpc>
                <a:spcPct val="115000"/>
              </a:lnSpc>
            </a:pPr>
            <a:endParaRPr lang="en-US" sz="1800">
              <a:latin typeface="Tahoma" panose="020B0604030504040204" pitchFamily="34" charset="0"/>
              <a:ea typeface="Tahoma" panose="020B0604030504040204" pitchFamily="34" charset="0"/>
              <a:cs typeface="Tahoma" panose="020B0604030504040204" pitchFamily="34" charset="0"/>
            </a:endParaRPr>
          </a:p>
        </p:txBody>
      </p:sp>
      <p:sp>
        <p:nvSpPr>
          <p:cNvPr id="8" name="TextBox 7">
            <a:extLst>
              <a:ext uri="{FF2B5EF4-FFF2-40B4-BE49-F238E27FC236}">
                <a16:creationId xmlns:a16="http://schemas.microsoft.com/office/drawing/2014/main" id="{450233B4-C8E3-854B-8BEE-DE490FD0CECD}"/>
              </a:ext>
            </a:extLst>
          </p:cNvPr>
          <p:cNvSpPr txBox="1"/>
          <p:nvPr/>
        </p:nvSpPr>
        <p:spPr>
          <a:xfrm>
            <a:off x="3201903" y="1864196"/>
            <a:ext cx="6163176" cy="388761"/>
          </a:xfrm>
          <a:prstGeom prst="rect">
            <a:avLst/>
          </a:prstGeom>
          <a:noFill/>
        </p:spPr>
        <p:txBody>
          <a:bodyPr wrap="square">
            <a:spAutoFit/>
          </a:bodyPr>
          <a:lstStyle/>
          <a:p>
            <a:pPr algn="ctr">
              <a:lnSpc>
                <a:spcPct val="115000"/>
              </a:lnSpc>
              <a:spcBef>
                <a:spcPts val="1000"/>
              </a:spcBef>
            </a:pPr>
            <a:r>
              <a:rPr lang="en-US" b="1">
                <a:solidFill>
                  <a:schemeClr val="accent6"/>
                </a:solidFill>
                <a:latin typeface="Tahoma" panose="020B0604030504040204" pitchFamily="34" charset="0"/>
                <a:ea typeface="Tahoma" panose="020B0604030504040204" pitchFamily="34" charset="0"/>
                <a:cs typeface="Tahoma" panose="020B0604030504040204" pitchFamily="34" charset="0"/>
              </a:rPr>
              <a:t>KHÓA LUẬN TỐT NGHIỆP</a:t>
            </a:r>
          </a:p>
        </p:txBody>
      </p:sp>
    </p:spTree>
    <p:extLst>
      <p:ext uri="{BB962C8B-B14F-4D97-AF65-F5344CB8AC3E}">
        <p14:creationId xmlns:p14="http://schemas.microsoft.com/office/powerpoint/2010/main" val="169786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4551947" y="1456296"/>
            <a:ext cx="7640053" cy="1688906"/>
          </a:xfrm>
        </p:spPr>
        <p:txBody>
          <a:bodyPr/>
          <a:lstStyle/>
          <a:p>
            <a:r>
              <a:rPr lang="en-US" sz="3200">
                <a:latin typeface="Tahoma" panose="020B0604030504040204" pitchFamily="34" charset="0"/>
                <a:ea typeface="Tahoma" panose="020B0604030504040204" pitchFamily="34" charset="0"/>
                <a:cs typeface="Tahoma" panose="020B0604030504040204" pitchFamily="34" charset="0"/>
              </a:rPr>
              <a:t>2. PHÂN TÍCH THIẾT KẾ HỆ THỐNG</a:t>
            </a:r>
            <a:endParaRPr lang="en-US" sz="3200" dirty="0">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a:xfrm>
            <a:off x="11194169" y="6217920"/>
            <a:ext cx="485438" cy="365125"/>
          </a:xfrm>
        </p:spPr>
        <p:txBody>
          <a:bodyPr/>
          <a:lstStyle/>
          <a:p>
            <a:r>
              <a:rPr lang="en-US" altLang="zh-CN" noProof="0">
                <a:latin typeface="Tahoma" panose="020B0604030504040204" pitchFamily="34" charset="0"/>
                <a:ea typeface="Tahoma" panose="020B0604030504040204" pitchFamily="34" charset="0"/>
                <a:cs typeface="Tahoma" panose="020B0604030504040204" pitchFamily="34" charset="0"/>
              </a:rPr>
              <a:t>9</a:t>
            </a:r>
            <a:endParaRPr lang="en-US" altLang="zh-CN" noProof="0" dirty="0">
              <a:latin typeface="Tahoma" panose="020B0604030504040204" pitchFamily="34" charset="0"/>
              <a:ea typeface="Tahoma" panose="020B0604030504040204" pitchFamily="34" charset="0"/>
              <a:cs typeface="Tahoma" panose="020B0604030504040204" pitchFamily="34" charset="0"/>
            </a:endParaRPr>
          </a:p>
        </p:txBody>
      </p:sp>
      <p:sp>
        <p:nvSpPr>
          <p:cNvPr id="2" name="Footer Placeholder 3">
            <a:extLst>
              <a:ext uri="{FF2B5EF4-FFF2-40B4-BE49-F238E27FC236}">
                <a16:creationId xmlns:a16="http://schemas.microsoft.com/office/drawing/2014/main" id="{8C00B07B-4EB3-E2DF-FCFA-CBABF2F918FE}"/>
              </a:ext>
            </a:extLst>
          </p:cNvPr>
          <p:cNvSpPr txBox="1">
            <a:spLocks/>
          </p:cNvSpPr>
          <p:nvPr/>
        </p:nvSpPr>
        <p:spPr>
          <a:xfrm>
            <a:off x="-544069" y="6537325"/>
            <a:ext cx="5565587"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a:t>
            </a:r>
            <a:r>
              <a:rPr lang="en-US" sz="800">
                <a:latin typeface="Tahoma" panose="020B0604030504040204" pitchFamily="34" charset="0"/>
                <a:ea typeface="Tahoma" panose="020B0604030504040204" pitchFamily="34" charset="0"/>
                <a:cs typeface="Tahoma" panose="020B0604030504040204" pitchFamily="34" charset="0"/>
              </a:rPr>
              <a:t> </a:t>
            </a:r>
            <a:r>
              <a:rPr lang="en-US" sz="800" b="1">
                <a:effectLst/>
                <a:latin typeface="Tahoma" panose="020B0604030504040204" pitchFamily="34" charset="0"/>
                <a:ea typeface="Tahoma" panose="020B0604030504040204" pitchFamily="34" charset="0"/>
                <a:cs typeface="Tahoma" panose="020B0604030504040204" pitchFamily="34" charset="0"/>
              </a:rPr>
              <a:t>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955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B05EA-247D-7A56-6FE6-130F64259857}"/>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E858812-E8B4-BDF2-2BD6-6B5F3570C072}"/>
              </a:ext>
            </a:extLst>
          </p:cNvPr>
          <p:cNvSpPr>
            <a:spLocks noGrp="1"/>
          </p:cNvSpPr>
          <p:nvPr>
            <p:ph type="sldNum" sz="quarter" idx="12"/>
          </p:nvPr>
        </p:nvSpPr>
        <p:spPr/>
        <p:txBody>
          <a:bodyPr/>
          <a:lstStyle/>
          <a:p>
            <a:r>
              <a:rPr lang="en-US">
                <a:latin typeface="Tahoma" panose="020B0604030504040204" pitchFamily="34" charset="0"/>
                <a:ea typeface="Tahoma" panose="020B0604030504040204" pitchFamily="34" charset="0"/>
                <a:cs typeface="Tahoma" panose="020B0604030504040204" pitchFamily="34" charset="0"/>
              </a:rPr>
              <a:t>0</a:t>
            </a:r>
          </a:p>
        </p:txBody>
      </p:sp>
      <p:sp>
        <p:nvSpPr>
          <p:cNvPr id="7" name="TextBox 6">
            <a:extLst>
              <a:ext uri="{FF2B5EF4-FFF2-40B4-BE49-F238E27FC236}">
                <a16:creationId xmlns:a16="http://schemas.microsoft.com/office/drawing/2014/main" id="{43E839F1-59AE-F9A3-34E2-4EEF3565FE64}"/>
              </a:ext>
            </a:extLst>
          </p:cNvPr>
          <p:cNvSpPr txBox="1"/>
          <p:nvPr/>
        </p:nvSpPr>
        <p:spPr>
          <a:xfrm>
            <a:off x="602637" y="943615"/>
            <a:ext cx="3638866" cy="464166"/>
          </a:xfrm>
          <a:prstGeom prst="rect">
            <a:avLst/>
          </a:prstGeom>
          <a:noFill/>
        </p:spPr>
        <p:txBody>
          <a:bodyPr wrap="square">
            <a:spAutoFit/>
          </a:bodyPr>
          <a:lstStyle/>
          <a:p>
            <a:pPr>
              <a:lnSpc>
                <a:spcPct val="150000"/>
              </a:lnSpc>
            </a:pPr>
            <a:r>
              <a:rPr lang="en-US" sz="1800">
                <a:effectLst/>
                <a:latin typeface="Tahoma" panose="020B0604030504040204" pitchFamily="34" charset="0"/>
                <a:ea typeface="Tahoma" panose="020B0604030504040204" pitchFamily="34" charset="0"/>
                <a:cs typeface="Tahoma" panose="020B0604030504040204" pitchFamily="34" charset="0"/>
              </a:rPr>
              <a:t>2.1 </a:t>
            </a:r>
            <a:r>
              <a:rPr lang="en-US">
                <a:latin typeface="Tahoma" panose="020B0604030504040204" pitchFamily="34" charset="0"/>
                <a:ea typeface="Tahoma" panose="020B0604030504040204" pitchFamily="34" charset="0"/>
                <a:cs typeface="Tahoma" panose="020B0604030504040204" pitchFamily="34" charset="0"/>
              </a:rPr>
              <a:t>Mô tả hệ thống</a:t>
            </a:r>
            <a:endParaRPr lang="en-US" sz="1800">
              <a:effectLst/>
              <a:latin typeface="Tahoma" panose="020B0604030504040204" pitchFamily="34" charset="0"/>
              <a:ea typeface="Tahoma" panose="020B0604030504040204" pitchFamily="34" charset="0"/>
              <a:cs typeface="Tahoma" panose="020B0604030504040204" pitchFamily="34" charset="0"/>
            </a:endParaRPr>
          </a:p>
        </p:txBody>
      </p:sp>
      <p:sp>
        <p:nvSpPr>
          <p:cNvPr id="8" name="Title 4">
            <a:extLst>
              <a:ext uri="{FF2B5EF4-FFF2-40B4-BE49-F238E27FC236}">
                <a16:creationId xmlns:a16="http://schemas.microsoft.com/office/drawing/2014/main" id="{A2E844C7-3C35-4059-E2A1-BF156E1D7C83}"/>
              </a:ext>
            </a:extLst>
          </p:cNvPr>
          <p:cNvSpPr txBox="1">
            <a:spLocks/>
          </p:cNvSpPr>
          <p:nvPr/>
        </p:nvSpPr>
        <p:spPr>
          <a:xfrm>
            <a:off x="239329" y="300529"/>
            <a:ext cx="7478929" cy="6430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accent6"/>
                </a:solidFill>
                <a:latin typeface="+mj-lt"/>
                <a:ea typeface="+mj-ea"/>
                <a:cs typeface="+mj-cs"/>
              </a:defRPr>
            </a:lvl1pPr>
          </a:lstStyle>
          <a:p>
            <a:r>
              <a:rPr lang="en-US" sz="3200">
                <a:latin typeface="Tahoma" panose="020B0604030504040204" pitchFamily="34" charset="0"/>
                <a:ea typeface="Tahoma" panose="020B0604030504040204" pitchFamily="34" charset="0"/>
                <a:cs typeface="Tahoma" panose="020B0604030504040204" pitchFamily="34" charset="0"/>
              </a:rPr>
              <a:t>2. PHÂN TÍCH THIẾT KẾ HỆ THỐNG</a:t>
            </a:r>
            <a:endParaRPr lang="en-US" sz="3000" dirty="0">
              <a:latin typeface="Tahoma" panose="020B0604030504040204" pitchFamily="34" charset="0"/>
              <a:ea typeface="Tahoma" panose="020B0604030504040204" pitchFamily="34" charset="0"/>
              <a:cs typeface="Tahoma" panose="020B0604030504040204" pitchFamily="34" charset="0"/>
            </a:endParaRPr>
          </a:p>
        </p:txBody>
      </p:sp>
      <p:sp>
        <p:nvSpPr>
          <p:cNvPr id="2" name="Footer Placeholder 3">
            <a:extLst>
              <a:ext uri="{FF2B5EF4-FFF2-40B4-BE49-F238E27FC236}">
                <a16:creationId xmlns:a16="http://schemas.microsoft.com/office/drawing/2014/main" id="{988D359B-F4C3-575C-A745-09E97FC89FC5}"/>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 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D97C60D0-8270-CBD8-7B70-09F623EF6DF5}"/>
              </a:ext>
            </a:extLst>
          </p:cNvPr>
          <p:cNvSpPr txBox="1"/>
          <p:nvPr/>
        </p:nvSpPr>
        <p:spPr>
          <a:xfrm>
            <a:off x="813635" y="1512341"/>
            <a:ext cx="10568239" cy="3735446"/>
          </a:xfrm>
          <a:prstGeom prst="rect">
            <a:avLst/>
          </a:prstGeom>
          <a:noFill/>
        </p:spPr>
        <p:txBody>
          <a:bodyPr wrap="square">
            <a:spAutoFit/>
          </a:bodyPr>
          <a:lstStyle/>
          <a:p>
            <a:pPr>
              <a:lnSpc>
                <a:spcPct val="150000"/>
              </a:lnSpc>
            </a:pPr>
            <a:r>
              <a:rPr lang="vi-VN" sz="1600">
                <a:latin typeface="Tahoma" panose="020B0604030504040204" pitchFamily="34" charset="0"/>
                <a:ea typeface="Tahoma" panose="020B0604030504040204" pitchFamily="34" charset="0"/>
                <a:cs typeface="Tahoma" panose="020B0604030504040204" pitchFamily="34" charset="0"/>
              </a:rPr>
              <a:t>Hệ thống quản lý chuỗi cung ứng ngành gốm sứ Việt Nam là một nền tảng trực tuyến cho phép các bên tham gia như </a:t>
            </a:r>
            <a:r>
              <a:rPr lang="vi-VN" sz="1600" b="1">
                <a:latin typeface="Tahoma" panose="020B0604030504040204" pitchFamily="34" charset="0"/>
                <a:ea typeface="Tahoma" panose="020B0604030504040204" pitchFamily="34" charset="0"/>
                <a:cs typeface="Tahoma" panose="020B0604030504040204" pitchFamily="34" charset="0"/>
              </a:rPr>
              <a:t>doanh nghiệp sản xuất, nhà cung cấp nguyên liệu, đơn vị vận chuyển</a:t>
            </a:r>
            <a:r>
              <a:rPr lang="en-US" sz="1600" b="1">
                <a:latin typeface="Tahoma" panose="020B0604030504040204" pitchFamily="34" charset="0"/>
                <a:ea typeface="Tahoma" panose="020B0604030504040204" pitchFamily="34" charset="0"/>
                <a:cs typeface="Tahoma" panose="020B0604030504040204" pitchFamily="34" charset="0"/>
              </a:rPr>
              <a:t> </a:t>
            </a:r>
            <a:r>
              <a:rPr lang="vi-VN" sz="1600" b="1">
                <a:latin typeface="Tahoma" panose="020B0604030504040204" pitchFamily="34" charset="0"/>
                <a:ea typeface="Tahoma" panose="020B0604030504040204" pitchFamily="34" charset="0"/>
                <a:cs typeface="Tahoma" panose="020B0604030504040204" pitchFamily="34" charset="0"/>
              </a:rPr>
              <a:t>và khách hàng</a:t>
            </a:r>
            <a:r>
              <a:rPr lang="vi-VN" sz="1600">
                <a:latin typeface="Tahoma" panose="020B0604030504040204" pitchFamily="34" charset="0"/>
                <a:ea typeface="Tahoma" panose="020B0604030504040204" pitchFamily="34" charset="0"/>
                <a:cs typeface="Tahoma" panose="020B0604030504040204" pitchFamily="34" charset="0"/>
              </a:rPr>
              <a:t> phối hợp nhịp nhàng trong toàn bộ quá trình từ cung ứng nguyên liệu, sản xuất, lưu kho, vận chuyển đến phân phối và tiêu thụ sản phẩm gốm sứ.</a:t>
            </a:r>
          </a:p>
          <a:p>
            <a:pPr>
              <a:lnSpc>
                <a:spcPct val="150000"/>
              </a:lnSpc>
            </a:pPr>
            <a:r>
              <a:rPr lang="vi-VN" sz="1600">
                <a:latin typeface="Tahoma" panose="020B0604030504040204" pitchFamily="34" charset="0"/>
                <a:ea typeface="Tahoma" panose="020B0604030504040204" pitchFamily="34" charset="0"/>
                <a:cs typeface="Tahoma" panose="020B0604030504040204" pitchFamily="34" charset="0"/>
              </a:rPr>
              <a:t>Hệ thống không chỉ hỗ trợ các chức năng quản lý cơ bản như quản lý tồn kho, theo dõi đơn hàng, điều phối vận chuyển mà còn cung cấp </a:t>
            </a:r>
            <a:r>
              <a:rPr lang="vi-VN" sz="1600" b="1">
                <a:latin typeface="Tahoma" panose="020B0604030504040204" pitchFamily="34" charset="0"/>
                <a:ea typeface="Tahoma" panose="020B0604030504040204" pitchFamily="34" charset="0"/>
                <a:cs typeface="Tahoma" panose="020B0604030504040204" pitchFamily="34" charset="0"/>
              </a:rPr>
              <a:t>công cụ phân tích dữ liệu và báo cáo trực quan</a:t>
            </a:r>
            <a:r>
              <a:rPr lang="vi-VN" sz="1600">
                <a:latin typeface="Tahoma" panose="020B0604030504040204" pitchFamily="34" charset="0"/>
                <a:ea typeface="Tahoma" panose="020B0604030504040204" pitchFamily="34" charset="0"/>
                <a:cs typeface="Tahoma" panose="020B0604030504040204" pitchFamily="34" charset="0"/>
              </a:rPr>
              <a:t>, giúp nhà quản trị nắm bắt toàn cảnh hoạt động, phát hiện sớm rủi ro và đưa ra quyết định kịp thời.</a:t>
            </a:r>
          </a:p>
          <a:p>
            <a:pPr>
              <a:lnSpc>
                <a:spcPct val="150000"/>
              </a:lnSpc>
            </a:pPr>
            <a:r>
              <a:rPr lang="vi-VN" sz="1600">
                <a:latin typeface="Tahoma" panose="020B0604030504040204" pitchFamily="34" charset="0"/>
                <a:ea typeface="Tahoma" panose="020B0604030504040204" pitchFamily="34" charset="0"/>
                <a:cs typeface="Tahoma" panose="020B0604030504040204" pitchFamily="34" charset="0"/>
              </a:rPr>
              <a:t>Về công nghệ, hệ thống được xây dựng trên nền tảng web với </a:t>
            </a:r>
            <a:r>
              <a:rPr lang="vi-VN" sz="1600" b="1">
                <a:latin typeface="Tahoma" panose="020B0604030504040204" pitchFamily="34" charset="0"/>
                <a:ea typeface="Tahoma" panose="020B0604030504040204" pitchFamily="34" charset="0"/>
                <a:cs typeface="Tahoma" panose="020B0604030504040204" pitchFamily="34" charset="0"/>
              </a:rPr>
              <a:t>Node.js, Express.js, React.js, MySQL</a:t>
            </a:r>
            <a:r>
              <a:rPr lang="en-US" sz="1600" b="1">
                <a:latin typeface="Tahoma" panose="020B0604030504040204" pitchFamily="34" charset="0"/>
                <a:ea typeface="Tahoma" panose="020B0604030504040204" pitchFamily="34" charset="0"/>
                <a:cs typeface="Tahoma" panose="020B0604030504040204" pitchFamily="34" charset="0"/>
              </a:rPr>
              <a:t>. </a:t>
            </a:r>
            <a:r>
              <a:rPr lang="vi-VN" sz="1600">
                <a:latin typeface="Tahoma" panose="020B0604030504040204" pitchFamily="34" charset="0"/>
                <a:ea typeface="Tahoma" panose="020B0604030504040204" pitchFamily="34" charset="0"/>
                <a:cs typeface="Tahoma" panose="020B0604030504040204" pitchFamily="34" charset="0"/>
              </a:rPr>
              <a:t>Đồng thời, hệ thống sử dụng kiến trúc </a:t>
            </a:r>
            <a:r>
              <a:rPr lang="vi-VN" sz="1600" b="1">
                <a:latin typeface="Tahoma" panose="020B0604030504040204" pitchFamily="34" charset="0"/>
                <a:ea typeface="Tahoma" panose="020B0604030504040204" pitchFamily="34" charset="0"/>
                <a:cs typeface="Tahoma" panose="020B0604030504040204" pitchFamily="34" charset="0"/>
              </a:rPr>
              <a:t>API RESTful</a:t>
            </a:r>
            <a:r>
              <a:rPr lang="vi-VN" sz="1600">
                <a:latin typeface="Tahoma" panose="020B0604030504040204" pitchFamily="34" charset="0"/>
                <a:ea typeface="Tahoma" panose="020B0604030504040204" pitchFamily="34" charset="0"/>
                <a:cs typeface="Tahoma" panose="020B0604030504040204" pitchFamily="34" charset="0"/>
              </a:rPr>
              <a:t> để đảm bảo khả năng kết nối linh hoạt và an toàn giữa các thành phần. </a:t>
            </a:r>
          </a:p>
        </p:txBody>
      </p:sp>
    </p:spTree>
    <p:extLst>
      <p:ext uri="{BB962C8B-B14F-4D97-AF65-F5344CB8AC3E}">
        <p14:creationId xmlns:p14="http://schemas.microsoft.com/office/powerpoint/2010/main" val="706013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B05EA-247D-7A56-6FE6-130F64259857}"/>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E858812-E8B4-BDF2-2BD6-6B5F3570C072}"/>
              </a:ext>
            </a:extLst>
          </p:cNvPr>
          <p:cNvSpPr>
            <a:spLocks noGrp="1"/>
          </p:cNvSpPr>
          <p:nvPr>
            <p:ph type="sldNum" sz="quarter" idx="12"/>
          </p:nvPr>
        </p:nvSpPr>
        <p:spPr/>
        <p:txBody>
          <a:bodyPr/>
          <a:lstStyle/>
          <a:p>
            <a:r>
              <a:rPr lang="en-US">
                <a:latin typeface="Tahoma" panose="020B0604030504040204" pitchFamily="34" charset="0"/>
                <a:ea typeface="Tahoma" panose="020B0604030504040204" pitchFamily="34" charset="0"/>
                <a:cs typeface="Tahoma" panose="020B0604030504040204" pitchFamily="34" charset="0"/>
              </a:rPr>
              <a:t>11</a:t>
            </a:r>
          </a:p>
        </p:txBody>
      </p:sp>
      <p:sp>
        <p:nvSpPr>
          <p:cNvPr id="7" name="TextBox 6">
            <a:extLst>
              <a:ext uri="{FF2B5EF4-FFF2-40B4-BE49-F238E27FC236}">
                <a16:creationId xmlns:a16="http://schemas.microsoft.com/office/drawing/2014/main" id="{43E839F1-59AE-F9A3-34E2-4EEF3565FE64}"/>
              </a:ext>
            </a:extLst>
          </p:cNvPr>
          <p:cNvSpPr txBox="1"/>
          <p:nvPr/>
        </p:nvSpPr>
        <p:spPr>
          <a:xfrm>
            <a:off x="602637" y="943615"/>
            <a:ext cx="3638866" cy="464166"/>
          </a:xfrm>
          <a:prstGeom prst="rect">
            <a:avLst/>
          </a:prstGeom>
          <a:noFill/>
        </p:spPr>
        <p:txBody>
          <a:bodyPr wrap="square">
            <a:spAutoFit/>
          </a:bodyPr>
          <a:lstStyle/>
          <a:p>
            <a:pPr>
              <a:lnSpc>
                <a:spcPct val="150000"/>
              </a:lnSpc>
            </a:pPr>
            <a:r>
              <a:rPr lang="en-US" sz="1800">
                <a:effectLst/>
                <a:latin typeface="Tahoma" panose="020B0604030504040204" pitchFamily="34" charset="0"/>
                <a:ea typeface="Tahoma" panose="020B0604030504040204" pitchFamily="34" charset="0"/>
                <a:cs typeface="Tahoma" panose="020B0604030504040204" pitchFamily="34" charset="0"/>
              </a:rPr>
              <a:t>2.2 </a:t>
            </a:r>
            <a:r>
              <a:rPr lang="en-US">
                <a:latin typeface="Tahoma" panose="020B0604030504040204" pitchFamily="34" charset="0"/>
                <a:ea typeface="Tahoma" panose="020B0604030504040204" pitchFamily="34" charset="0"/>
                <a:cs typeface="Tahoma" panose="020B0604030504040204" pitchFamily="34" charset="0"/>
              </a:rPr>
              <a:t>Mô tả chức năng</a:t>
            </a:r>
            <a:endParaRPr lang="en-US" sz="1800">
              <a:effectLst/>
              <a:latin typeface="Tahoma" panose="020B0604030504040204" pitchFamily="34" charset="0"/>
              <a:ea typeface="Tahoma" panose="020B0604030504040204" pitchFamily="34" charset="0"/>
              <a:cs typeface="Tahoma" panose="020B0604030504040204" pitchFamily="34" charset="0"/>
            </a:endParaRPr>
          </a:p>
        </p:txBody>
      </p:sp>
      <p:sp>
        <p:nvSpPr>
          <p:cNvPr id="8" name="Title 4">
            <a:extLst>
              <a:ext uri="{FF2B5EF4-FFF2-40B4-BE49-F238E27FC236}">
                <a16:creationId xmlns:a16="http://schemas.microsoft.com/office/drawing/2014/main" id="{A2E844C7-3C35-4059-E2A1-BF156E1D7C83}"/>
              </a:ext>
            </a:extLst>
          </p:cNvPr>
          <p:cNvSpPr txBox="1">
            <a:spLocks/>
          </p:cNvSpPr>
          <p:nvPr/>
        </p:nvSpPr>
        <p:spPr>
          <a:xfrm>
            <a:off x="239329" y="300529"/>
            <a:ext cx="7911023" cy="6430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accent6"/>
                </a:solidFill>
                <a:latin typeface="+mj-lt"/>
                <a:ea typeface="+mj-ea"/>
                <a:cs typeface="+mj-cs"/>
              </a:defRPr>
            </a:lvl1pPr>
          </a:lstStyle>
          <a:p>
            <a:r>
              <a:rPr lang="en-US" sz="3200">
                <a:latin typeface="Tahoma" panose="020B0604030504040204" pitchFamily="34" charset="0"/>
                <a:ea typeface="Tahoma" panose="020B0604030504040204" pitchFamily="34" charset="0"/>
                <a:cs typeface="Tahoma" panose="020B0604030504040204" pitchFamily="34" charset="0"/>
              </a:rPr>
              <a:t>2. PHÂN TÍCH THIẾT KẾ HỆ THỐNG</a:t>
            </a:r>
            <a:endParaRPr lang="en-US" sz="3000" dirty="0">
              <a:latin typeface="Tahoma" panose="020B0604030504040204" pitchFamily="34" charset="0"/>
              <a:ea typeface="Tahoma" panose="020B0604030504040204" pitchFamily="34" charset="0"/>
              <a:cs typeface="Tahoma" panose="020B0604030504040204" pitchFamily="34" charset="0"/>
            </a:endParaRPr>
          </a:p>
        </p:txBody>
      </p:sp>
      <p:sp>
        <p:nvSpPr>
          <p:cNvPr id="2" name="Footer Placeholder 3">
            <a:extLst>
              <a:ext uri="{FF2B5EF4-FFF2-40B4-BE49-F238E27FC236}">
                <a16:creationId xmlns:a16="http://schemas.microsoft.com/office/drawing/2014/main" id="{988D359B-F4C3-575C-A745-09E97FC89FC5}"/>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 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D97C60D0-8270-CBD8-7B70-09F623EF6DF5}"/>
              </a:ext>
            </a:extLst>
          </p:cNvPr>
          <p:cNvSpPr txBox="1"/>
          <p:nvPr/>
        </p:nvSpPr>
        <p:spPr>
          <a:xfrm>
            <a:off x="602637" y="1407781"/>
            <a:ext cx="5781425" cy="3854004"/>
          </a:xfrm>
          <a:prstGeom prst="rect">
            <a:avLst/>
          </a:prstGeom>
          <a:noFill/>
        </p:spPr>
        <p:txBody>
          <a:bodyPr wrap="square">
            <a:spAutoFit/>
          </a:bodyPr>
          <a:lstStyle/>
          <a:p>
            <a:pPr>
              <a:lnSpc>
                <a:spcPct val="150000"/>
              </a:lnSpc>
            </a:pPr>
            <a:r>
              <a:rPr lang="en-US" sz="1500" b="1">
                <a:latin typeface="Tahoma" panose="020B0604030504040204" pitchFamily="34" charset="0"/>
                <a:ea typeface="Tahoma" panose="020B0604030504040204" pitchFamily="34" charset="0"/>
                <a:cs typeface="Tahoma" panose="020B0604030504040204" pitchFamily="34" charset="0"/>
              </a:rPr>
              <a:t>- </a:t>
            </a:r>
            <a:r>
              <a:rPr lang="vi-VN" sz="1500" b="1">
                <a:latin typeface="Tahoma" panose="020B0604030504040204" pitchFamily="34" charset="0"/>
                <a:ea typeface="Tahoma" panose="020B0604030504040204" pitchFamily="34" charset="0"/>
                <a:cs typeface="Tahoma" panose="020B0604030504040204" pitchFamily="34" charset="0"/>
              </a:rPr>
              <a:t>Doanh nghiệp sản xuất</a:t>
            </a:r>
            <a:endParaRPr lang="vi-VN" sz="1500">
              <a:latin typeface="Tahoma" panose="020B0604030504040204" pitchFamily="34" charset="0"/>
              <a:ea typeface="Tahoma" panose="020B0604030504040204" pitchFamily="34" charset="0"/>
              <a:cs typeface="Tahoma" panose="020B0604030504040204" pitchFamily="34" charset="0"/>
            </a:endParaRPr>
          </a:p>
          <a:p>
            <a:pPr lvl="1">
              <a:lnSpc>
                <a:spcPct val="150000"/>
              </a:lnSpc>
            </a:pPr>
            <a:r>
              <a:rPr lang="en-US" sz="1500">
                <a:latin typeface="Tahoma" panose="020B0604030504040204" pitchFamily="34" charset="0"/>
                <a:ea typeface="Tahoma" panose="020B0604030504040204" pitchFamily="34" charset="0"/>
                <a:cs typeface="Tahoma" panose="020B0604030504040204" pitchFamily="34" charset="0"/>
              </a:rPr>
              <a:t>- </a:t>
            </a:r>
            <a:r>
              <a:rPr lang="vi-VN" sz="1500">
                <a:latin typeface="Tahoma" panose="020B0604030504040204" pitchFamily="34" charset="0"/>
                <a:ea typeface="Tahoma" panose="020B0604030504040204" pitchFamily="34" charset="0"/>
                <a:cs typeface="Tahoma" panose="020B0604030504040204" pitchFamily="34" charset="0"/>
              </a:rPr>
              <a:t>Quản lý kho nguyên vật liệu (nhập – xuất – tồn).</a:t>
            </a:r>
          </a:p>
          <a:p>
            <a:pPr lvl="1">
              <a:lnSpc>
                <a:spcPct val="150000"/>
              </a:lnSpc>
            </a:pPr>
            <a:r>
              <a:rPr lang="en-US" sz="1500">
                <a:latin typeface="Tahoma" panose="020B0604030504040204" pitchFamily="34" charset="0"/>
                <a:ea typeface="Tahoma" panose="020B0604030504040204" pitchFamily="34" charset="0"/>
                <a:cs typeface="Tahoma" panose="020B0604030504040204" pitchFamily="34" charset="0"/>
              </a:rPr>
              <a:t>- </a:t>
            </a:r>
            <a:r>
              <a:rPr lang="vi-VN" sz="1500">
                <a:latin typeface="Tahoma" panose="020B0604030504040204" pitchFamily="34" charset="0"/>
                <a:ea typeface="Tahoma" panose="020B0604030504040204" pitchFamily="34" charset="0"/>
                <a:cs typeface="Tahoma" panose="020B0604030504040204" pitchFamily="34" charset="0"/>
              </a:rPr>
              <a:t>Lập kế hoạch và theo dõi tiến độ sản xuất.</a:t>
            </a:r>
          </a:p>
          <a:p>
            <a:pPr lvl="1">
              <a:lnSpc>
                <a:spcPct val="150000"/>
              </a:lnSpc>
            </a:pPr>
            <a:r>
              <a:rPr lang="en-US" sz="1500">
                <a:latin typeface="Tahoma" panose="020B0604030504040204" pitchFamily="34" charset="0"/>
                <a:ea typeface="Tahoma" panose="020B0604030504040204" pitchFamily="34" charset="0"/>
                <a:cs typeface="Tahoma" panose="020B0604030504040204" pitchFamily="34" charset="0"/>
              </a:rPr>
              <a:t>- </a:t>
            </a:r>
            <a:r>
              <a:rPr lang="vi-VN" sz="1500">
                <a:latin typeface="Tahoma" panose="020B0604030504040204" pitchFamily="34" charset="0"/>
                <a:ea typeface="Tahoma" panose="020B0604030504040204" pitchFamily="34" charset="0"/>
                <a:cs typeface="Tahoma" panose="020B0604030504040204" pitchFamily="34" charset="0"/>
              </a:rPr>
              <a:t>Quản lý kho thành phẩm.</a:t>
            </a:r>
          </a:p>
          <a:p>
            <a:pPr lvl="1">
              <a:lnSpc>
                <a:spcPct val="150000"/>
              </a:lnSpc>
            </a:pPr>
            <a:r>
              <a:rPr lang="en-US" sz="1500">
                <a:latin typeface="Tahoma" panose="020B0604030504040204" pitchFamily="34" charset="0"/>
                <a:ea typeface="Tahoma" panose="020B0604030504040204" pitchFamily="34" charset="0"/>
                <a:cs typeface="Tahoma" panose="020B0604030504040204" pitchFamily="34" charset="0"/>
              </a:rPr>
              <a:t>- </a:t>
            </a:r>
            <a:r>
              <a:rPr lang="vi-VN" sz="1500">
                <a:latin typeface="Tahoma" panose="020B0604030504040204" pitchFamily="34" charset="0"/>
                <a:ea typeface="Tahoma" panose="020B0604030504040204" pitchFamily="34" charset="0"/>
                <a:cs typeface="Tahoma" panose="020B0604030504040204" pitchFamily="34" charset="0"/>
              </a:rPr>
              <a:t>Quản lý danh mục sản phẩm gốm sứ (giá bán, thông tin sản phẩm).</a:t>
            </a:r>
          </a:p>
          <a:p>
            <a:pPr lvl="1">
              <a:lnSpc>
                <a:spcPct val="150000"/>
              </a:lnSpc>
            </a:pPr>
            <a:r>
              <a:rPr lang="en-US" sz="1500">
                <a:latin typeface="Tahoma" panose="020B0604030504040204" pitchFamily="34" charset="0"/>
                <a:ea typeface="Tahoma" panose="020B0604030504040204" pitchFamily="34" charset="0"/>
                <a:cs typeface="Tahoma" panose="020B0604030504040204" pitchFamily="34" charset="0"/>
              </a:rPr>
              <a:t>- </a:t>
            </a:r>
            <a:r>
              <a:rPr lang="vi-VN" sz="1500">
                <a:latin typeface="Tahoma" panose="020B0604030504040204" pitchFamily="34" charset="0"/>
                <a:ea typeface="Tahoma" panose="020B0604030504040204" pitchFamily="34" charset="0"/>
                <a:cs typeface="Tahoma" panose="020B0604030504040204" pitchFamily="34" charset="0"/>
              </a:rPr>
              <a:t>Theo dõi doanh số bán hàng.</a:t>
            </a:r>
          </a:p>
          <a:p>
            <a:pPr>
              <a:lnSpc>
                <a:spcPct val="150000"/>
              </a:lnSpc>
            </a:pPr>
            <a:r>
              <a:rPr lang="en-US" sz="1500" b="1">
                <a:latin typeface="Tahoma" panose="020B0604030504040204" pitchFamily="34" charset="0"/>
                <a:ea typeface="Tahoma" panose="020B0604030504040204" pitchFamily="34" charset="0"/>
                <a:cs typeface="Tahoma" panose="020B0604030504040204" pitchFamily="34" charset="0"/>
              </a:rPr>
              <a:t>- </a:t>
            </a:r>
            <a:r>
              <a:rPr lang="vi-VN" sz="1500" b="1">
                <a:latin typeface="Tahoma" panose="020B0604030504040204" pitchFamily="34" charset="0"/>
                <a:ea typeface="Tahoma" panose="020B0604030504040204" pitchFamily="34" charset="0"/>
                <a:cs typeface="Tahoma" panose="020B0604030504040204" pitchFamily="34" charset="0"/>
              </a:rPr>
              <a:t>Nhà cung cấp nguyên liệu</a:t>
            </a:r>
            <a:endParaRPr lang="vi-VN" sz="1500">
              <a:latin typeface="Tahoma" panose="020B0604030504040204" pitchFamily="34" charset="0"/>
              <a:ea typeface="Tahoma" panose="020B0604030504040204" pitchFamily="34" charset="0"/>
              <a:cs typeface="Tahoma" panose="020B0604030504040204" pitchFamily="34" charset="0"/>
            </a:endParaRPr>
          </a:p>
          <a:p>
            <a:pPr lvl="1">
              <a:lnSpc>
                <a:spcPct val="150000"/>
              </a:lnSpc>
            </a:pPr>
            <a:r>
              <a:rPr lang="en-US" sz="1500">
                <a:latin typeface="Tahoma" panose="020B0604030504040204" pitchFamily="34" charset="0"/>
                <a:ea typeface="Tahoma" panose="020B0604030504040204" pitchFamily="34" charset="0"/>
                <a:cs typeface="Tahoma" panose="020B0604030504040204" pitchFamily="34" charset="0"/>
              </a:rPr>
              <a:t>- </a:t>
            </a:r>
            <a:r>
              <a:rPr lang="vi-VN" sz="1500">
                <a:latin typeface="Tahoma" panose="020B0604030504040204" pitchFamily="34" charset="0"/>
                <a:ea typeface="Tahoma" panose="020B0604030504040204" pitchFamily="34" charset="0"/>
                <a:cs typeface="Tahoma" panose="020B0604030504040204" pitchFamily="34" charset="0"/>
              </a:rPr>
              <a:t>Cập nhật thông tin nguyên liệu (số lượng, chất lượng, giá cả).</a:t>
            </a:r>
          </a:p>
          <a:p>
            <a:pPr lvl="1">
              <a:lnSpc>
                <a:spcPct val="150000"/>
              </a:lnSpc>
            </a:pPr>
            <a:r>
              <a:rPr lang="en-US" sz="1500">
                <a:latin typeface="Tahoma" panose="020B0604030504040204" pitchFamily="34" charset="0"/>
                <a:ea typeface="Tahoma" panose="020B0604030504040204" pitchFamily="34" charset="0"/>
                <a:cs typeface="Tahoma" panose="020B0604030504040204" pitchFamily="34" charset="0"/>
              </a:rPr>
              <a:t>- </a:t>
            </a:r>
            <a:r>
              <a:rPr lang="vi-VN" sz="1500">
                <a:latin typeface="Tahoma" panose="020B0604030504040204" pitchFamily="34" charset="0"/>
                <a:ea typeface="Tahoma" panose="020B0604030504040204" pitchFamily="34" charset="0"/>
                <a:cs typeface="Tahoma" panose="020B0604030504040204" pitchFamily="34" charset="0"/>
              </a:rPr>
              <a:t>Xác nhận và theo dõi đơn hàng nguyên liệu.</a:t>
            </a:r>
          </a:p>
        </p:txBody>
      </p:sp>
      <p:sp>
        <p:nvSpPr>
          <p:cNvPr id="6" name="TextBox 5">
            <a:extLst>
              <a:ext uri="{FF2B5EF4-FFF2-40B4-BE49-F238E27FC236}">
                <a16:creationId xmlns:a16="http://schemas.microsoft.com/office/drawing/2014/main" id="{33B17C75-F3FB-F701-1792-E33A61422697}"/>
              </a:ext>
            </a:extLst>
          </p:cNvPr>
          <p:cNvSpPr txBox="1"/>
          <p:nvPr/>
        </p:nvSpPr>
        <p:spPr>
          <a:xfrm>
            <a:off x="6432830" y="1407781"/>
            <a:ext cx="6367712" cy="4892750"/>
          </a:xfrm>
          <a:prstGeom prst="rect">
            <a:avLst/>
          </a:prstGeom>
          <a:noFill/>
        </p:spPr>
        <p:txBody>
          <a:bodyPr wrap="square">
            <a:spAutoFit/>
          </a:bodyPr>
          <a:lstStyle/>
          <a:p>
            <a:pPr>
              <a:lnSpc>
                <a:spcPct val="150000"/>
              </a:lnSpc>
            </a:pPr>
            <a:r>
              <a:rPr lang="en-US" sz="1500" b="1">
                <a:latin typeface="Tahoma" panose="020B0604030504040204" pitchFamily="34" charset="0"/>
                <a:ea typeface="Tahoma" panose="020B0604030504040204" pitchFamily="34" charset="0"/>
                <a:cs typeface="Tahoma" panose="020B0604030504040204" pitchFamily="34" charset="0"/>
              </a:rPr>
              <a:t>- </a:t>
            </a:r>
            <a:r>
              <a:rPr lang="vi-VN" sz="1500" b="1">
                <a:latin typeface="Tahoma" panose="020B0604030504040204" pitchFamily="34" charset="0"/>
                <a:ea typeface="Tahoma" panose="020B0604030504040204" pitchFamily="34" charset="0"/>
                <a:cs typeface="Tahoma" panose="020B0604030504040204" pitchFamily="34" charset="0"/>
              </a:rPr>
              <a:t>Đơn vị vận chuyển</a:t>
            </a:r>
            <a:endParaRPr lang="vi-VN" sz="1500">
              <a:latin typeface="Tahoma" panose="020B0604030504040204" pitchFamily="34" charset="0"/>
              <a:ea typeface="Tahoma" panose="020B0604030504040204" pitchFamily="34" charset="0"/>
              <a:cs typeface="Tahoma" panose="020B0604030504040204" pitchFamily="34" charset="0"/>
            </a:endParaRPr>
          </a:p>
          <a:p>
            <a:pPr lvl="1">
              <a:lnSpc>
                <a:spcPct val="150000"/>
              </a:lnSpc>
            </a:pPr>
            <a:r>
              <a:rPr lang="en-US" sz="1500">
                <a:latin typeface="Tahoma" panose="020B0604030504040204" pitchFamily="34" charset="0"/>
                <a:ea typeface="Tahoma" panose="020B0604030504040204" pitchFamily="34" charset="0"/>
                <a:cs typeface="Tahoma" panose="020B0604030504040204" pitchFamily="34" charset="0"/>
              </a:rPr>
              <a:t>- </a:t>
            </a:r>
            <a:r>
              <a:rPr lang="vi-VN" sz="1500">
                <a:latin typeface="Tahoma" panose="020B0604030504040204" pitchFamily="34" charset="0"/>
                <a:ea typeface="Tahoma" panose="020B0604030504040204" pitchFamily="34" charset="0"/>
                <a:cs typeface="Tahoma" panose="020B0604030504040204" pitchFamily="34" charset="0"/>
              </a:rPr>
              <a:t>Tiếp nhận lệnh giao hàng.</a:t>
            </a:r>
          </a:p>
          <a:p>
            <a:pPr lvl="1">
              <a:lnSpc>
                <a:spcPct val="150000"/>
              </a:lnSpc>
            </a:pPr>
            <a:r>
              <a:rPr lang="en-US" sz="1500">
                <a:latin typeface="Tahoma" panose="020B0604030504040204" pitchFamily="34" charset="0"/>
                <a:ea typeface="Tahoma" panose="020B0604030504040204" pitchFamily="34" charset="0"/>
                <a:cs typeface="Tahoma" panose="020B0604030504040204" pitchFamily="34" charset="0"/>
              </a:rPr>
              <a:t>- </a:t>
            </a:r>
            <a:r>
              <a:rPr lang="vi-VN" sz="1500">
                <a:latin typeface="Tahoma" panose="020B0604030504040204" pitchFamily="34" charset="0"/>
                <a:ea typeface="Tahoma" panose="020B0604030504040204" pitchFamily="34" charset="0"/>
                <a:cs typeface="Tahoma" panose="020B0604030504040204" pitchFamily="34" charset="0"/>
              </a:rPr>
              <a:t>Cập nhật trạng thái vận chuyển theo thời gian thực.</a:t>
            </a:r>
          </a:p>
          <a:p>
            <a:pPr>
              <a:lnSpc>
                <a:spcPct val="150000"/>
              </a:lnSpc>
            </a:pPr>
            <a:r>
              <a:rPr lang="en-US" sz="1500" b="1">
                <a:latin typeface="Tahoma" panose="020B0604030504040204" pitchFamily="34" charset="0"/>
                <a:ea typeface="Tahoma" panose="020B0604030504040204" pitchFamily="34" charset="0"/>
                <a:cs typeface="Tahoma" panose="020B0604030504040204" pitchFamily="34" charset="0"/>
              </a:rPr>
              <a:t>- </a:t>
            </a:r>
            <a:r>
              <a:rPr lang="vi-VN" sz="1500" b="1">
                <a:latin typeface="Tahoma" panose="020B0604030504040204" pitchFamily="34" charset="0"/>
                <a:ea typeface="Tahoma" panose="020B0604030504040204" pitchFamily="34" charset="0"/>
                <a:cs typeface="Tahoma" panose="020B0604030504040204" pitchFamily="34" charset="0"/>
              </a:rPr>
              <a:t>Đại lý phân phối</a:t>
            </a:r>
            <a:endParaRPr lang="vi-VN" sz="1500">
              <a:latin typeface="Tahoma" panose="020B0604030504040204" pitchFamily="34" charset="0"/>
              <a:ea typeface="Tahoma" panose="020B0604030504040204" pitchFamily="34" charset="0"/>
              <a:cs typeface="Tahoma" panose="020B0604030504040204" pitchFamily="34" charset="0"/>
            </a:endParaRPr>
          </a:p>
          <a:p>
            <a:pPr lvl="1">
              <a:lnSpc>
                <a:spcPct val="150000"/>
              </a:lnSpc>
            </a:pPr>
            <a:r>
              <a:rPr lang="en-US" sz="1500">
                <a:latin typeface="Tahoma" panose="020B0604030504040204" pitchFamily="34" charset="0"/>
                <a:ea typeface="Tahoma" panose="020B0604030504040204" pitchFamily="34" charset="0"/>
                <a:cs typeface="Tahoma" panose="020B0604030504040204" pitchFamily="34" charset="0"/>
              </a:rPr>
              <a:t>- </a:t>
            </a:r>
            <a:r>
              <a:rPr lang="vi-VN" sz="1500">
                <a:latin typeface="Tahoma" panose="020B0604030504040204" pitchFamily="34" charset="0"/>
                <a:ea typeface="Tahoma" panose="020B0604030504040204" pitchFamily="34" charset="0"/>
                <a:cs typeface="Tahoma" panose="020B0604030504040204" pitchFamily="34" charset="0"/>
              </a:rPr>
              <a:t>Đặt hàng sản phẩm gốm từ doanh nghiệp.</a:t>
            </a:r>
          </a:p>
          <a:p>
            <a:pPr lvl="1">
              <a:lnSpc>
                <a:spcPct val="150000"/>
              </a:lnSpc>
            </a:pPr>
            <a:r>
              <a:rPr lang="en-US" sz="1500">
                <a:latin typeface="Tahoma" panose="020B0604030504040204" pitchFamily="34" charset="0"/>
                <a:ea typeface="Tahoma" panose="020B0604030504040204" pitchFamily="34" charset="0"/>
                <a:cs typeface="Tahoma" panose="020B0604030504040204" pitchFamily="34" charset="0"/>
              </a:rPr>
              <a:t>- </a:t>
            </a:r>
            <a:r>
              <a:rPr lang="vi-VN" sz="1500">
                <a:latin typeface="Tahoma" panose="020B0604030504040204" pitchFamily="34" charset="0"/>
                <a:ea typeface="Tahoma" panose="020B0604030504040204" pitchFamily="34" charset="0"/>
                <a:cs typeface="Tahoma" panose="020B0604030504040204" pitchFamily="34" charset="0"/>
              </a:rPr>
              <a:t>Quản lý nhập – xuất sản phẩm.</a:t>
            </a:r>
          </a:p>
          <a:p>
            <a:pPr lvl="1">
              <a:lnSpc>
                <a:spcPct val="150000"/>
              </a:lnSpc>
            </a:pPr>
            <a:r>
              <a:rPr lang="en-US" sz="1500">
                <a:latin typeface="Tahoma" panose="020B0604030504040204" pitchFamily="34" charset="0"/>
                <a:ea typeface="Tahoma" panose="020B0604030504040204" pitchFamily="34" charset="0"/>
                <a:cs typeface="Tahoma" panose="020B0604030504040204" pitchFamily="34" charset="0"/>
              </a:rPr>
              <a:t>- </a:t>
            </a:r>
            <a:r>
              <a:rPr lang="vi-VN" sz="1500">
                <a:latin typeface="Tahoma" panose="020B0604030504040204" pitchFamily="34" charset="0"/>
                <a:ea typeface="Tahoma" panose="020B0604030504040204" pitchFamily="34" charset="0"/>
                <a:cs typeface="Tahoma" panose="020B0604030504040204" pitchFamily="34" charset="0"/>
              </a:rPr>
              <a:t>Theo dõi doanh số bán hàng.</a:t>
            </a:r>
          </a:p>
          <a:p>
            <a:pPr>
              <a:lnSpc>
                <a:spcPct val="150000"/>
              </a:lnSpc>
            </a:pPr>
            <a:r>
              <a:rPr lang="en-US" sz="1500" b="1">
                <a:latin typeface="Tahoma" panose="020B0604030504040204" pitchFamily="34" charset="0"/>
                <a:ea typeface="Tahoma" panose="020B0604030504040204" pitchFamily="34" charset="0"/>
                <a:cs typeface="Tahoma" panose="020B0604030504040204" pitchFamily="34" charset="0"/>
              </a:rPr>
              <a:t>- </a:t>
            </a:r>
            <a:r>
              <a:rPr lang="vi-VN" sz="1500" b="1">
                <a:latin typeface="Tahoma" panose="020B0604030504040204" pitchFamily="34" charset="0"/>
                <a:ea typeface="Tahoma" panose="020B0604030504040204" pitchFamily="34" charset="0"/>
                <a:cs typeface="Tahoma" panose="020B0604030504040204" pitchFamily="34" charset="0"/>
              </a:rPr>
              <a:t>Khách hàng</a:t>
            </a:r>
            <a:endParaRPr lang="vi-VN" sz="1500">
              <a:latin typeface="Tahoma" panose="020B0604030504040204" pitchFamily="34" charset="0"/>
              <a:ea typeface="Tahoma" panose="020B0604030504040204" pitchFamily="34" charset="0"/>
              <a:cs typeface="Tahoma" panose="020B0604030504040204" pitchFamily="34" charset="0"/>
            </a:endParaRPr>
          </a:p>
          <a:p>
            <a:pPr lvl="1">
              <a:lnSpc>
                <a:spcPct val="150000"/>
              </a:lnSpc>
            </a:pPr>
            <a:r>
              <a:rPr lang="en-US" sz="1500">
                <a:latin typeface="Tahoma" panose="020B0604030504040204" pitchFamily="34" charset="0"/>
                <a:ea typeface="Tahoma" panose="020B0604030504040204" pitchFamily="34" charset="0"/>
                <a:cs typeface="Tahoma" panose="020B0604030504040204" pitchFamily="34" charset="0"/>
              </a:rPr>
              <a:t>- </a:t>
            </a:r>
            <a:r>
              <a:rPr lang="vi-VN" sz="1500">
                <a:latin typeface="Tahoma" panose="020B0604030504040204" pitchFamily="34" charset="0"/>
                <a:ea typeface="Tahoma" panose="020B0604030504040204" pitchFamily="34" charset="0"/>
                <a:cs typeface="Tahoma" panose="020B0604030504040204" pitchFamily="34" charset="0"/>
              </a:rPr>
              <a:t>Xem thông tin sản phẩm (giá, mô tả, tình trạng kho).</a:t>
            </a:r>
          </a:p>
          <a:p>
            <a:pPr lvl="1">
              <a:lnSpc>
                <a:spcPct val="150000"/>
              </a:lnSpc>
            </a:pPr>
            <a:r>
              <a:rPr lang="en-US" sz="1500">
                <a:latin typeface="Tahoma" panose="020B0604030504040204" pitchFamily="34" charset="0"/>
                <a:ea typeface="Tahoma" panose="020B0604030504040204" pitchFamily="34" charset="0"/>
                <a:cs typeface="Tahoma" panose="020B0604030504040204" pitchFamily="34" charset="0"/>
              </a:rPr>
              <a:t>- </a:t>
            </a:r>
            <a:r>
              <a:rPr lang="vi-VN" sz="1500">
                <a:latin typeface="Tahoma" panose="020B0604030504040204" pitchFamily="34" charset="0"/>
                <a:ea typeface="Tahoma" panose="020B0604030504040204" pitchFamily="34" charset="0"/>
                <a:cs typeface="Tahoma" panose="020B0604030504040204" pitchFamily="34" charset="0"/>
              </a:rPr>
              <a:t>Đặt đơn hàng sản phẩm gốm.</a:t>
            </a:r>
          </a:p>
          <a:p>
            <a:pPr lvl="1">
              <a:lnSpc>
                <a:spcPct val="150000"/>
              </a:lnSpc>
            </a:pPr>
            <a:r>
              <a:rPr lang="en-US" sz="1500">
                <a:latin typeface="Tahoma" panose="020B0604030504040204" pitchFamily="34" charset="0"/>
                <a:ea typeface="Tahoma" panose="020B0604030504040204" pitchFamily="34" charset="0"/>
                <a:cs typeface="Tahoma" panose="020B0604030504040204" pitchFamily="34" charset="0"/>
              </a:rPr>
              <a:t>- </a:t>
            </a:r>
            <a:r>
              <a:rPr lang="vi-VN" sz="1500">
                <a:latin typeface="Tahoma" panose="020B0604030504040204" pitchFamily="34" charset="0"/>
                <a:ea typeface="Tahoma" panose="020B0604030504040204" pitchFamily="34" charset="0"/>
                <a:cs typeface="Tahoma" panose="020B0604030504040204" pitchFamily="34" charset="0"/>
              </a:rPr>
              <a:t>Theo dõi tình trạng đơn hàng và lịch sử giao dịch.</a:t>
            </a:r>
          </a:p>
          <a:p>
            <a:pPr lvl="1">
              <a:lnSpc>
                <a:spcPct val="150000"/>
              </a:lnSpc>
            </a:pPr>
            <a:r>
              <a:rPr lang="en-US" sz="1500">
                <a:latin typeface="Tahoma" panose="020B0604030504040204" pitchFamily="34" charset="0"/>
                <a:ea typeface="Tahoma" panose="020B0604030504040204" pitchFamily="34" charset="0"/>
                <a:cs typeface="Tahoma" panose="020B0604030504040204" pitchFamily="34" charset="0"/>
              </a:rPr>
              <a:t>- </a:t>
            </a:r>
            <a:r>
              <a:rPr lang="vi-VN" sz="1500">
                <a:latin typeface="Tahoma" panose="020B0604030504040204" pitchFamily="34" charset="0"/>
                <a:ea typeface="Tahoma" panose="020B0604030504040204" pitchFamily="34" charset="0"/>
                <a:cs typeface="Tahoma" panose="020B0604030504040204" pitchFamily="34" charset="0"/>
              </a:rPr>
              <a:t>Thực hiện thanh toán và xác nhận nhận hàng.</a:t>
            </a:r>
          </a:p>
          <a:p>
            <a:pPr>
              <a:lnSpc>
                <a:spcPct val="150000"/>
              </a:lnSpc>
            </a:pPr>
            <a:r>
              <a:rPr lang="en-US" sz="1500" b="1">
                <a:latin typeface="Tahoma" panose="020B0604030504040204" pitchFamily="34" charset="0"/>
                <a:ea typeface="Tahoma" panose="020B0604030504040204" pitchFamily="34" charset="0"/>
                <a:cs typeface="Tahoma" panose="020B0604030504040204" pitchFamily="34" charset="0"/>
              </a:rPr>
              <a:t>- </a:t>
            </a:r>
            <a:r>
              <a:rPr lang="vi-VN" sz="1500" b="1">
                <a:latin typeface="Tahoma" panose="020B0604030504040204" pitchFamily="34" charset="0"/>
                <a:ea typeface="Tahoma" panose="020B0604030504040204" pitchFamily="34" charset="0"/>
                <a:cs typeface="Tahoma" panose="020B0604030504040204" pitchFamily="34" charset="0"/>
              </a:rPr>
              <a:t>Quản trị hệ thống</a:t>
            </a:r>
            <a:endParaRPr lang="vi-VN" sz="1500">
              <a:latin typeface="Tahoma" panose="020B0604030504040204" pitchFamily="34" charset="0"/>
              <a:ea typeface="Tahoma" panose="020B0604030504040204" pitchFamily="34" charset="0"/>
              <a:cs typeface="Tahoma" panose="020B0604030504040204" pitchFamily="34" charset="0"/>
            </a:endParaRPr>
          </a:p>
          <a:p>
            <a:pPr lvl="1">
              <a:lnSpc>
                <a:spcPct val="150000"/>
              </a:lnSpc>
            </a:pPr>
            <a:r>
              <a:rPr lang="en-US" sz="1500">
                <a:latin typeface="Tahoma" panose="020B0604030504040204" pitchFamily="34" charset="0"/>
                <a:ea typeface="Tahoma" panose="020B0604030504040204" pitchFamily="34" charset="0"/>
                <a:cs typeface="Tahoma" panose="020B0604030504040204" pitchFamily="34" charset="0"/>
              </a:rPr>
              <a:t>- </a:t>
            </a:r>
            <a:r>
              <a:rPr lang="vi-VN" sz="1500">
                <a:latin typeface="Tahoma" panose="020B0604030504040204" pitchFamily="34" charset="0"/>
                <a:ea typeface="Tahoma" panose="020B0604030504040204" pitchFamily="34" charset="0"/>
                <a:cs typeface="Tahoma" panose="020B0604030504040204" pitchFamily="34" charset="0"/>
              </a:rPr>
              <a:t>Tạo, quản lý và phân quyền tài khoản người dùng.</a:t>
            </a:r>
          </a:p>
        </p:txBody>
      </p:sp>
    </p:spTree>
    <p:extLst>
      <p:ext uri="{BB962C8B-B14F-4D97-AF65-F5344CB8AC3E}">
        <p14:creationId xmlns:p14="http://schemas.microsoft.com/office/powerpoint/2010/main" val="2421036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B05EA-247D-7A56-6FE6-130F64259857}"/>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E858812-E8B4-BDF2-2BD6-6B5F3570C072}"/>
              </a:ext>
            </a:extLst>
          </p:cNvPr>
          <p:cNvSpPr>
            <a:spLocks noGrp="1"/>
          </p:cNvSpPr>
          <p:nvPr>
            <p:ph type="sldNum" sz="quarter" idx="12"/>
          </p:nvPr>
        </p:nvSpPr>
        <p:spPr/>
        <p:txBody>
          <a:bodyPr/>
          <a:lstStyle/>
          <a:p>
            <a:r>
              <a:rPr lang="en-US">
                <a:latin typeface="Tahoma" panose="020B0604030504040204" pitchFamily="34" charset="0"/>
                <a:ea typeface="Tahoma" panose="020B0604030504040204" pitchFamily="34" charset="0"/>
                <a:cs typeface="Tahoma" panose="020B0604030504040204" pitchFamily="34" charset="0"/>
              </a:rPr>
              <a:t>12</a:t>
            </a:r>
          </a:p>
        </p:txBody>
      </p:sp>
      <p:sp>
        <p:nvSpPr>
          <p:cNvPr id="7" name="TextBox 6">
            <a:extLst>
              <a:ext uri="{FF2B5EF4-FFF2-40B4-BE49-F238E27FC236}">
                <a16:creationId xmlns:a16="http://schemas.microsoft.com/office/drawing/2014/main" id="{43E839F1-59AE-F9A3-34E2-4EEF3565FE64}"/>
              </a:ext>
            </a:extLst>
          </p:cNvPr>
          <p:cNvSpPr txBox="1"/>
          <p:nvPr/>
        </p:nvSpPr>
        <p:spPr>
          <a:xfrm>
            <a:off x="602637" y="943615"/>
            <a:ext cx="3638866" cy="464166"/>
          </a:xfrm>
          <a:prstGeom prst="rect">
            <a:avLst/>
          </a:prstGeom>
          <a:noFill/>
        </p:spPr>
        <p:txBody>
          <a:bodyPr wrap="square">
            <a:spAutoFit/>
          </a:bodyPr>
          <a:lstStyle/>
          <a:p>
            <a:pPr>
              <a:lnSpc>
                <a:spcPct val="150000"/>
              </a:lnSpc>
            </a:pPr>
            <a:r>
              <a:rPr lang="en-US" sz="1800">
                <a:effectLst/>
                <a:latin typeface="Tahoma" panose="020B0604030504040204" pitchFamily="34" charset="0"/>
                <a:ea typeface="Tahoma" panose="020B0604030504040204" pitchFamily="34" charset="0"/>
                <a:cs typeface="Tahoma" panose="020B0604030504040204" pitchFamily="34" charset="0"/>
              </a:rPr>
              <a:t>2.3 </a:t>
            </a:r>
            <a:r>
              <a:rPr lang="en-US">
                <a:latin typeface="Tahoma" panose="020B0604030504040204" pitchFamily="34" charset="0"/>
                <a:ea typeface="Tahoma" panose="020B0604030504040204" pitchFamily="34" charset="0"/>
                <a:cs typeface="Tahoma" panose="020B0604030504040204" pitchFamily="34" charset="0"/>
              </a:rPr>
              <a:t>Mô tả phi chức năng</a:t>
            </a:r>
            <a:endParaRPr lang="en-US" sz="1800">
              <a:effectLst/>
              <a:latin typeface="Tahoma" panose="020B0604030504040204" pitchFamily="34" charset="0"/>
              <a:ea typeface="Tahoma" panose="020B0604030504040204" pitchFamily="34" charset="0"/>
              <a:cs typeface="Tahoma" panose="020B0604030504040204" pitchFamily="34" charset="0"/>
            </a:endParaRPr>
          </a:p>
        </p:txBody>
      </p:sp>
      <p:sp>
        <p:nvSpPr>
          <p:cNvPr id="8" name="Title 4">
            <a:extLst>
              <a:ext uri="{FF2B5EF4-FFF2-40B4-BE49-F238E27FC236}">
                <a16:creationId xmlns:a16="http://schemas.microsoft.com/office/drawing/2014/main" id="{A2E844C7-3C35-4059-E2A1-BF156E1D7C83}"/>
              </a:ext>
            </a:extLst>
          </p:cNvPr>
          <p:cNvSpPr txBox="1">
            <a:spLocks/>
          </p:cNvSpPr>
          <p:nvPr/>
        </p:nvSpPr>
        <p:spPr>
          <a:xfrm>
            <a:off x="239329" y="300529"/>
            <a:ext cx="8164729" cy="6430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accent6"/>
                </a:solidFill>
                <a:latin typeface="+mj-lt"/>
                <a:ea typeface="+mj-ea"/>
                <a:cs typeface="+mj-cs"/>
              </a:defRPr>
            </a:lvl1pPr>
          </a:lstStyle>
          <a:p>
            <a:r>
              <a:rPr lang="en-US" sz="3200">
                <a:latin typeface="Tahoma" panose="020B0604030504040204" pitchFamily="34" charset="0"/>
                <a:ea typeface="Tahoma" panose="020B0604030504040204" pitchFamily="34" charset="0"/>
                <a:cs typeface="Tahoma" panose="020B0604030504040204" pitchFamily="34" charset="0"/>
              </a:rPr>
              <a:t>2. PHÂN TÍCH THIẾT KẾ HỆ THỐNG</a:t>
            </a:r>
            <a:endParaRPr lang="en-US" sz="3000" dirty="0">
              <a:latin typeface="Tahoma" panose="020B0604030504040204" pitchFamily="34" charset="0"/>
              <a:ea typeface="Tahoma" panose="020B0604030504040204" pitchFamily="34" charset="0"/>
              <a:cs typeface="Tahoma" panose="020B0604030504040204" pitchFamily="34" charset="0"/>
            </a:endParaRPr>
          </a:p>
        </p:txBody>
      </p:sp>
      <p:sp>
        <p:nvSpPr>
          <p:cNvPr id="2" name="Footer Placeholder 3">
            <a:extLst>
              <a:ext uri="{FF2B5EF4-FFF2-40B4-BE49-F238E27FC236}">
                <a16:creationId xmlns:a16="http://schemas.microsoft.com/office/drawing/2014/main" id="{988D359B-F4C3-575C-A745-09E97FC89FC5}"/>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 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D97C60D0-8270-CBD8-7B70-09F623EF6DF5}"/>
              </a:ext>
            </a:extLst>
          </p:cNvPr>
          <p:cNvSpPr txBox="1"/>
          <p:nvPr/>
        </p:nvSpPr>
        <p:spPr>
          <a:xfrm>
            <a:off x="811881" y="1377788"/>
            <a:ext cx="4560220" cy="4619663"/>
          </a:xfrm>
          <a:prstGeom prst="rect">
            <a:avLst/>
          </a:prstGeom>
          <a:noFill/>
        </p:spPr>
        <p:txBody>
          <a:bodyPr wrap="square">
            <a:spAutoFit/>
          </a:bodyPr>
          <a:lstStyle/>
          <a:p>
            <a:pPr>
              <a:lnSpc>
                <a:spcPct val="150000"/>
              </a:lnSpc>
            </a:pPr>
            <a:r>
              <a:rPr lang="en-US" b="1">
                <a:latin typeface="Tahoma" panose="020B0604030504040204" pitchFamily="34" charset="0"/>
                <a:ea typeface="Tahoma" panose="020B0604030504040204" pitchFamily="34" charset="0"/>
                <a:cs typeface="Tahoma" panose="020B0604030504040204" pitchFamily="34" charset="0"/>
              </a:rPr>
              <a:t>- </a:t>
            </a:r>
            <a:r>
              <a:rPr lang="vi-VN" b="1">
                <a:latin typeface="Tahoma" panose="020B0604030504040204" pitchFamily="34" charset="0"/>
                <a:ea typeface="Tahoma" panose="020B0604030504040204" pitchFamily="34" charset="0"/>
                <a:cs typeface="Tahoma" panose="020B0604030504040204" pitchFamily="34" charset="0"/>
              </a:rPr>
              <a:t>Bảo mật</a:t>
            </a:r>
            <a:endParaRPr lang="vi-VN">
              <a:latin typeface="Tahoma" panose="020B0604030504040204" pitchFamily="34" charset="0"/>
              <a:ea typeface="Tahoma" panose="020B0604030504040204" pitchFamily="34" charset="0"/>
              <a:cs typeface="Tahoma" panose="020B0604030504040204" pitchFamily="34" charset="0"/>
            </a:endParaRPr>
          </a:p>
          <a:p>
            <a:pPr marL="742950" lvl="1" indent="-285750">
              <a:lnSpc>
                <a:spcPct val="150000"/>
              </a:lnSpc>
              <a:buFont typeface="Arial" panose="020B0604020202020204" pitchFamily="34" charset="0"/>
              <a:buChar char="•"/>
            </a:pPr>
            <a:r>
              <a:rPr lang="vi-VN">
                <a:latin typeface="Tahoma" panose="020B0604030504040204" pitchFamily="34" charset="0"/>
                <a:ea typeface="Tahoma" panose="020B0604030504040204" pitchFamily="34" charset="0"/>
                <a:cs typeface="Tahoma" panose="020B0604030504040204" pitchFamily="34" charset="0"/>
              </a:rPr>
              <a:t>Áp dụng mã hóa dữ liệu và xác thực người dùng bằng JWT.</a:t>
            </a:r>
          </a:p>
          <a:p>
            <a:pPr marL="742950" lvl="1" indent="-285750">
              <a:lnSpc>
                <a:spcPct val="150000"/>
              </a:lnSpc>
              <a:buFont typeface="Arial" panose="020B0604020202020204" pitchFamily="34" charset="0"/>
              <a:buChar char="•"/>
            </a:pPr>
            <a:r>
              <a:rPr lang="vi-VN">
                <a:latin typeface="Tahoma" panose="020B0604030504040204" pitchFamily="34" charset="0"/>
                <a:ea typeface="Tahoma" panose="020B0604030504040204" pitchFamily="34" charset="0"/>
                <a:cs typeface="Tahoma" panose="020B0604030504040204" pitchFamily="34" charset="0"/>
              </a:rPr>
              <a:t>Phân quyền truy cập chặt chẽ theo vai trò.</a:t>
            </a:r>
          </a:p>
          <a:p>
            <a:pPr>
              <a:lnSpc>
                <a:spcPct val="150000"/>
              </a:lnSpc>
            </a:pPr>
            <a:r>
              <a:rPr lang="en-US" b="1">
                <a:latin typeface="Tahoma" panose="020B0604030504040204" pitchFamily="34" charset="0"/>
                <a:ea typeface="Tahoma" panose="020B0604030504040204" pitchFamily="34" charset="0"/>
                <a:cs typeface="Tahoma" panose="020B0604030504040204" pitchFamily="34" charset="0"/>
              </a:rPr>
              <a:t>- </a:t>
            </a:r>
            <a:r>
              <a:rPr lang="vi-VN" b="1">
                <a:latin typeface="Tahoma" panose="020B0604030504040204" pitchFamily="34" charset="0"/>
                <a:ea typeface="Tahoma" panose="020B0604030504040204" pitchFamily="34" charset="0"/>
                <a:cs typeface="Tahoma" panose="020B0604030504040204" pitchFamily="34" charset="0"/>
              </a:rPr>
              <a:t>Hiệu suất</a:t>
            </a:r>
            <a:endParaRPr lang="vi-VN">
              <a:latin typeface="Tahoma" panose="020B0604030504040204" pitchFamily="34" charset="0"/>
              <a:ea typeface="Tahoma" panose="020B0604030504040204" pitchFamily="34" charset="0"/>
              <a:cs typeface="Tahoma" panose="020B0604030504040204" pitchFamily="34" charset="0"/>
            </a:endParaRPr>
          </a:p>
          <a:p>
            <a:pPr marL="742950" lvl="1" indent="-285750">
              <a:lnSpc>
                <a:spcPct val="150000"/>
              </a:lnSpc>
              <a:buFont typeface="Arial" panose="020B0604020202020204" pitchFamily="34" charset="0"/>
              <a:buChar char="•"/>
            </a:pPr>
            <a:r>
              <a:rPr lang="vi-VN">
                <a:latin typeface="Tahoma" panose="020B0604030504040204" pitchFamily="34" charset="0"/>
                <a:ea typeface="Tahoma" panose="020B0604030504040204" pitchFamily="34" charset="0"/>
                <a:cs typeface="Tahoma" panose="020B0604030504040204" pitchFamily="34" charset="0"/>
              </a:rPr>
              <a:t>Đảm bảo tốc độ xử lý và phản hồi nhanh ngay cả khi có nhiều người dùng truy cập đồng thời.</a:t>
            </a:r>
          </a:p>
          <a:p>
            <a:pPr marL="742950" lvl="1" indent="-285750">
              <a:lnSpc>
                <a:spcPct val="150000"/>
              </a:lnSpc>
              <a:buFont typeface="Arial" panose="020B0604020202020204" pitchFamily="34" charset="0"/>
              <a:buChar char="•"/>
            </a:pPr>
            <a:r>
              <a:rPr lang="vi-VN">
                <a:latin typeface="Tahoma" panose="020B0604030504040204" pitchFamily="34" charset="0"/>
                <a:ea typeface="Tahoma" panose="020B0604030504040204" pitchFamily="34" charset="0"/>
                <a:cs typeface="Tahoma" panose="020B0604030504040204" pitchFamily="34" charset="0"/>
              </a:rPr>
              <a:t>Tối ưu hóa cơ sở dữ liệu MySQL để giảm độ trễ truy vấn.</a:t>
            </a:r>
          </a:p>
        </p:txBody>
      </p:sp>
      <p:sp>
        <p:nvSpPr>
          <p:cNvPr id="6" name="TextBox 5">
            <a:extLst>
              <a:ext uri="{FF2B5EF4-FFF2-40B4-BE49-F238E27FC236}">
                <a16:creationId xmlns:a16="http://schemas.microsoft.com/office/drawing/2014/main" id="{0F7D5013-0D72-8959-5592-5C3F3DA928EB}"/>
              </a:ext>
            </a:extLst>
          </p:cNvPr>
          <p:cNvSpPr txBox="1"/>
          <p:nvPr/>
        </p:nvSpPr>
        <p:spPr>
          <a:xfrm>
            <a:off x="5581345" y="1407781"/>
            <a:ext cx="6367712" cy="5021888"/>
          </a:xfrm>
          <a:prstGeom prst="rect">
            <a:avLst/>
          </a:prstGeom>
          <a:noFill/>
        </p:spPr>
        <p:txBody>
          <a:bodyPr wrap="square">
            <a:spAutoFit/>
          </a:bodyPr>
          <a:lstStyle/>
          <a:p>
            <a:pPr>
              <a:lnSpc>
                <a:spcPct val="150000"/>
              </a:lnSpc>
            </a:pPr>
            <a:r>
              <a:rPr lang="en-US" b="1">
                <a:latin typeface="Tahoma" panose="020B0604030504040204" pitchFamily="34" charset="0"/>
                <a:ea typeface="Tahoma" panose="020B0604030504040204" pitchFamily="34" charset="0"/>
                <a:cs typeface="Tahoma" panose="020B0604030504040204" pitchFamily="34" charset="0"/>
              </a:rPr>
              <a:t>- </a:t>
            </a:r>
            <a:r>
              <a:rPr lang="vi-VN" b="1">
                <a:latin typeface="Tahoma" panose="020B0604030504040204" pitchFamily="34" charset="0"/>
                <a:ea typeface="Tahoma" panose="020B0604030504040204" pitchFamily="34" charset="0"/>
                <a:cs typeface="Tahoma" panose="020B0604030504040204" pitchFamily="34" charset="0"/>
              </a:rPr>
              <a:t>Tính tương thích</a:t>
            </a:r>
            <a:endParaRPr lang="vi-VN">
              <a:latin typeface="Tahoma" panose="020B0604030504040204" pitchFamily="34" charset="0"/>
              <a:ea typeface="Tahoma" panose="020B0604030504040204" pitchFamily="34" charset="0"/>
              <a:cs typeface="Tahoma" panose="020B0604030504040204" pitchFamily="34" charset="0"/>
            </a:endParaRPr>
          </a:p>
          <a:p>
            <a:pPr marL="742950" lvl="1" indent="-285750">
              <a:lnSpc>
                <a:spcPct val="150000"/>
              </a:lnSpc>
              <a:buFont typeface="Arial" panose="020B0604020202020204" pitchFamily="34" charset="0"/>
              <a:buChar char="•"/>
            </a:pPr>
            <a:r>
              <a:rPr lang="vi-VN">
                <a:latin typeface="Tahoma" panose="020B0604030504040204" pitchFamily="34" charset="0"/>
                <a:ea typeface="Tahoma" panose="020B0604030504040204" pitchFamily="34" charset="0"/>
                <a:cs typeface="Tahoma" panose="020B0604030504040204" pitchFamily="34" charset="0"/>
              </a:rPr>
              <a:t>Hỗ trợ nhiều trình duyệt web (Chrome, Firefox, Edge…).</a:t>
            </a:r>
          </a:p>
          <a:p>
            <a:pPr>
              <a:lnSpc>
                <a:spcPct val="150000"/>
              </a:lnSpc>
            </a:pPr>
            <a:r>
              <a:rPr lang="en-US" b="1">
                <a:latin typeface="Tahoma" panose="020B0604030504040204" pitchFamily="34" charset="0"/>
                <a:ea typeface="Tahoma" panose="020B0604030504040204" pitchFamily="34" charset="0"/>
                <a:cs typeface="Tahoma" panose="020B0604030504040204" pitchFamily="34" charset="0"/>
              </a:rPr>
              <a:t>- </a:t>
            </a:r>
            <a:r>
              <a:rPr lang="vi-VN" b="1">
                <a:latin typeface="Tahoma" panose="020B0604030504040204" pitchFamily="34" charset="0"/>
                <a:ea typeface="Tahoma" panose="020B0604030504040204" pitchFamily="34" charset="0"/>
                <a:cs typeface="Tahoma" panose="020B0604030504040204" pitchFamily="34" charset="0"/>
              </a:rPr>
              <a:t>Khả năng duy trì</a:t>
            </a:r>
            <a:endParaRPr lang="vi-VN">
              <a:latin typeface="Tahoma" panose="020B0604030504040204" pitchFamily="34" charset="0"/>
              <a:ea typeface="Tahoma" panose="020B0604030504040204" pitchFamily="34" charset="0"/>
              <a:cs typeface="Tahoma" panose="020B0604030504040204" pitchFamily="34" charset="0"/>
            </a:endParaRPr>
          </a:p>
          <a:p>
            <a:pPr marL="742950" lvl="1" indent="-285750">
              <a:lnSpc>
                <a:spcPct val="150000"/>
              </a:lnSpc>
              <a:buFont typeface="Arial" panose="020B0604020202020204" pitchFamily="34" charset="0"/>
              <a:buChar char="•"/>
            </a:pPr>
            <a:r>
              <a:rPr lang="vi-VN">
                <a:latin typeface="Tahoma" panose="020B0604030504040204" pitchFamily="34" charset="0"/>
                <a:ea typeface="Tahoma" panose="020B0604030504040204" pitchFamily="34" charset="0"/>
                <a:cs typeface="Tahoma" panose="020B0604030504040204" pitchFamily="34" charset="0"/>
              </a:rPr>
              <a:t>Cấu trúc hệ thống dễ bảo trì, nâng cấp và chỉnh sửa.</a:t>
            </a:r>
          </a:p>
          <a:p>
            <a:pPr marL="742950" lvl="1" indent="-285750">
              <a:lnSpc>
                <a:spcPct val="150000"/>
              </a:lnSpc>
              <a:buFont typeface="Arial" panose="020B0604020202020204" pitchFamily="34" charset="0"/>
              <a:buChar char="•"/>
            </a:pPr>
            <a:r>
              <a:rPr lang="vi-VN">
                <a:latin typeface="Tahoma" panose="020B0604030504040204" pitchFamily="34" charset="0"/>
                <a:ea typeface="Tahoma" panose="020B0604030504040204" pitchFamily="34" charset="0"/>
                <a:cs typeface="Tahoma" panose="020B0604030504040204" pitchFamily="34" charset="0"/>
              </a:rPr>
              <a:t>Có cơ chế sao lưu và phục hồi dữ liệu khi xảy ra sự cố.</a:t>
            </a:r>
          </a:p>
          <a:p>
            <a:pPr>
              <a:lnSpc>
                <a:spcPct val="150000"/>
              </a:lnSpc>
            </a:pPr>
            <a:r>
              <a:rPr lang="en-US" b="1">
                <a:latin typeface="Tahoma" panose="020B0604030504040204" pitchFamily="34" charset="0"/>
                <a:ea typeface="Tahoma" panose="020B0604030504040204" pitchFamily="34" charset="0"/>
                <a:cs typeface="Tahoma" panose="020B0604030504040204" pitchFamily="34" charset="0"/>
              </a:rPr>
              <a:t>- </a:t>
            </a:r>
            <a:r>
              <a:rPr lang="vi-VN" b="1">
                <a:latin typeface="Tahoma" panose="020B0604030504040204" pitchFamily="34" charset="0"/>
                <a:ea typeface="Tahoma" panose="020B0604030504040204" pitchFamily="34" charset="0"/>
                <a:cs typeface="Tahoma" panose="020B0604030504040204" pitchFamily="34" charset="0"/>
              </a:rPr>
              <a:t>Trải nghiệm người dùng</a:t>
            </a:r>
            <a:endParaRPr lang="vi-VN">
              <a:latin typeface="Tahoma" panose="020B0604030504040204" pitchFamily="34" charset="0"/>
              <a:ea typeface="Tahoma" panose="020B0604030504040204" pitchFamily="34" charset="0"/>
              <a:cs typeface="Tahoma" panose="020B0604030504040204" pitchFamily="34" charset="0"/>
            </a:endParaRPr>
          </a:p>
          <a:p>
            <a:pPr marL="742950" lvl="1" indent="-285750">
              <a:lnSpc>
                <a:spcPct val="150000"/>
              </a:lnSpc>
              <a:buFont typeface="Arial" panose="020B0604020202020204" pitchFamily="34" charset="0"/>
              <a:buChar char="•"/>
            </a:pPr>
            <a:r>
              <a:rPr lang="vi-VN">
                <a:latin typeface="Tahoma" panose="020B0604030504040204" pitchFamily="34" charset="0"/>
                <a:ea typeface="Tahoma" panose="020B0604030504040204" pitchFamily="34" charset="0"/>
                <a:cs typeface="Tahoma" panose="020B0604030504040204" pitchFamily="34" charset="0"/>
              </a:rPr>
              <a:t>Giao diện thân thiện, trực quan, dễ sử dụng nhờ React.js và MUI.</a:t>
            </a:r>
          </a:p>
          <a:p>
            <a:pPr marL="742950" lvl="1" indent="-285750">
              <a:lnSpc>
                <a:spcPct val="150000"/>
              </a:lnSpc>
              <a:buFont typeface="Arial" panose="020B0604020202020204" pitchFamily="34" charset="0"/>
              <a:buChar char="•"/>
            </a:pPr>
            <a:r>
              <a:rPr lang="vi-VN">
                <a:latin typeface="Tahoma" panose="020B0604030504040204" pitchFamily="34" charset="0"/>
                <a:ea typeface="Tahoma" panose="020B0604030504040204" pitchFamily="34" charset="0"/>
                <a:cs typeface="Tahoma" panose="020B0604030504040204" pitchFamily="34" charset="0"/>
              </a:rPr>
              <a:t>Đảm bảo mọi đối tượng người dùng, kể cả không chuyên về công nghệ, có thể thao tác dễ dàng.</a:t>
            </a:r>
          </a:p>
        </p:txBody>
      </p:sp>
    </p:spTree>
    <p:extLst>
      <p:ext uri="{BB962C8B-B14F-4D97-AF65-F5344CB8AC3E}">
        <p14:creationId xmlns:p14="http://schemas.microsoft.com/office/powerpoint/2010/main" val="2664743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B05EA-247D-7A56-6FE6-130F64259857}"/>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E858812-E8B4-BDF2-2BD6-6B5F3570C072}"/>
              </a:ext>
            </a:extLst>
          </p:cNvPr>
          <p:cNvSpPr>
            <a:spLocks noGrp="1"/>
          </p:cNvSpPr>
          <p:nvPr>
            <p:ph type="sldNum" sz="quarter" idx="12"/>
          </p:nvPr>
        </p:nvSpPr>
        <p:spPr>
          <a:xfrm>
            <a:off x="11194169" y="6217920"/>
            <a:ext cx="527250" cy="365125"/>
          </a:xfrm>
        </p:spPr>
        <p:txBody>
          <a:bodyPr/>
          <a:lstStyle/>
          <a:p>
            <a:r>
              <a:rPr lang="en-US">
                <a:latin typeface="Tahoma" panose="020B0604030504040204" pitchFamily="34" charset="0"/>
                <a:ea typeface="Tahoma" panose="020B0604030504040204" pitchFamily="34" charset="0"/>
                <a:cs typeface="Tahoma" panose="020B0604030504040204" pitchFamily="34" charset="0"/>
              </a:rPr>
              <a:t>13</a:t>
            </a:r>
          </a:p>
        </p:txBody>
      </p:sp>
      <p:sp>
        <p:nvSpPr>
          <p:cNvPr id="7" name="TextBox 6">
            <a:extLst>
              <a:ext uri="{FF2B5EF4-FFF2-40B4-BE49-F238E27FC236}">
                <a16:creationId xmlns:a16="http://schemas.microsoft.com/office/drawing/2014/main" id="{43E839F1-59AE-F9A3-34E2-4EEF3565FE64}"/>
              </a:ext>
            </a:extLst>
          </p:cNvPr>
          <p:cNvSpPr txBox="1"/>
          <p:nvPr/>
        </p:nvSpPr>
        <p:spPr>
          <a:xfrm>
            <a:off x="583510" y="943615"/>
            <a:ext cx="4183655" cy="458074"/>
          </a:xfrm>
          <a:prstGeom prst="rect">
            <a:avLst/>
          </a:prstGeom>
          <a:noFill/>
        </p:spPr>
        <p:txBody>
          <a:bodyPr wrap="square">
            <a:spAutoFit/>
          </a:bodyPr>
          <a:lstStyle/>
          <a:p>
            <a:pPr>
              <a:lnSpc>
                <a:spcPct val="150000"/>
              </a:lnSpc>
            </a:pPr>
            <a:r>
              <a:rPr lang="en-US" sz="1800">
                <a:effectLst/>
                <a:latin typeface="Tahoma" panose="020B0604030504040204" pitchFamily="34" charset="0"/>
                <a:ea typeface="Tahoma" panose="020B0604030504040204" pitchFamily="34" charset="0"/>
                <a:cs typeface="Tahoma" panose="020B0604030504040204" pitchFamily="34" charset="0"/>
              </a:rPr>
              <a:t>2.4 Mô hình</a:t>
            </a:r>
            <a:r>
              <a:rPr lang="en-US">
                <a:latin typeface="Tahoma" panose="020B0604030504040204" pitchFamily="34" charset="0"/>
                <a:ea typeface="Tahoma" panose="020B0604030504040204" pitchFamily="34" charset="0"/>
                <a:cs typeface="Tahoma" panose="020B0604030504040204" pitchFamily="34" charset="0"/>
              </a:rPr>
              <a:t> thực thể kết hợp</a:t>
            </a:r>
            <a:endParaRPr lang="en-US" sz="1800">
              <a:effectLst/>
              <a:latin typeface="Tahoma" panose="020B0604030504040204" pitchFamily="34" charset="0"/>
              <a:ea typeface="Tahoma" panose="020B0604030504040204" pitchFamily="34" charset="0"/>
              <a:cs typeface="Tahoma" panose="020B0604030504040204" pitchFamily="34" charset="0"/>
            </a:endParaRPr>
          </a:p>
        </p:txBody>
      </p:sp>
      <p:sp>
        <p:nvSpPr>
          <p:cNvPr id="8" name="Title 4">
            <a:extLst>
              <a:ext uri="{FF2B5EF4-FFF2-40B4-BE49-F238E27FC236}">
                <a16:creationId xmlns:a16="http://schemas.microsoft.com/office/drawing/2014/main" id="{A2E844C7-3C35-4059-E2A1-BF156E1D7C83}"/>
              </a:ext>
            </a:extLst>
          </p:cNvPr>
          <p:cNvSpPr txBox="1">
            <a:spLocks/>
          </p:cNvSpPr>
          <p:nvPr/>
        </p:nvSpPr>
        <p:spPr>
          <a:xfrm>
            <a:off x="239329" y="300529"/>
            <a:ext cx="7370645" cy="6430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accent6"/>
                </a:solidFill>
                <a:latin typeface="+mj-lt"/>
                <a:ea typeface="+mj-ea"/>
                <a:cs typeface="+mj-cs"/>
              </a:defRPr>
            </a:lvl1pPr>
          </a:lstStyle>
          <a:p>
            <a:r>
              <a:rPr lang="en-US" sz="3200">
                <a:latin typeface="Tahoma" panose="020B0604030504040204" pitchFamily="34" charset="0"/>
                <a:ea typeface="Tahoma" panose="020B0604030504040204" pitchFamily="34" charset="0"/>
                <a:cs typeface="Tahoma" panose="020B0604030504040204" pitchFamily="34" charset="0"/>
              </a:rPr>
              <a:t>2. PHÂN TÍCH THIẾT KẾ HỆ THỐNG</a:t>
            </a:r>
            <a:endParaRPr lang="en-US" sz="3000" dirty="0">
              <a:latin typeface="Tahoma" panose="020B0604030504040204" pitchFamily="34" charset="0"/>
              <a:ea typeface="Tahoma" panose="020B0604030504040204" pitchFamily="34" charset="0"/>
              <a:cs typeface="Tahoma" panose="020B0604030504040204" pitchFamily="34" charset="0"/>
            </a:endParaRPr>
          </a:p>
        </p:txBody>
      </p:sp>
      <p:sp>
        <p:nvSpPr>
          <p:cNvPr id="2" name="Footer Placeholder 3">
            <a:extLst>
              <a:ext uri="{FF2B5EF4-FFF2-40B4-BE49-F238E27FC236}">
                <a16:creationId xmlns:a16="http://schemas.microsoft.com/office/drawing/2014/main" id="{988D359B-F4C3-575C-A745-09E97FC89FC5}"/>
              </a:ext>
            </a:extLst>
          </p:cNvPr>
          <p:cNvSpPr txBox="1">
            <a:spLocks/>
          </p:cNvSpPr>
          <p:nvPr/>
        </p:nvSpPr>
        <p:spPr>
          <a:xfrm>
            <a:off x="-544069" y="6537325"/>
            <a:ext cx="6044958"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 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14985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405E9-00BF-47E2-9B83-D30F2A78CE49}"/>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DDD8C0E-8815-F60E-BA90-36FA511F6194}"/>
              </a:ext>
            </a:extLst>
          </p:cNvPr>
          <p:cNvSpPr>
            <a:spLocks noGrp="1"/>
          </p:cNvSpPr>
          <p:nvPr>
            <p:ph type="sldNum" sz="quarter" idx="12"/>
          </p:nvPr>
        </p:nvSpPr>
        <p:spPr/>
        <p:txBody>
          <a:bodyPr/>
          <a:lstStyle/>
          <a:p>
            <a:r>
              <a:rPr lang="en-US"/>
              <a:t>14</a:t>
            </a:r>
          </a:p>
        </p:txBody>
      </p:sp>
      <p:pic>
        <p:nvPicPr>
          <p:cNvPr id="8" name="Picture 7">
            <a:extLst>
              <a:ext uri="{FF2B5EF4-FFF2-40B4-BE49-F238E27FC236}">
                <a16:creationId xmlns:a16="http://schemas.microsoft.com/office/drawing/2014/main" id="{9BE79247-1B54-1123-D28B-B3A4C626AD3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282" y="589915"/>
            <a:ext cx="12047568" cy="5678170"/>
          </a:xfrm>
          <a:prstGeom prst="rect">
            <a:avLst/>
          </a:prstGeom>
          <a:noFill/>
          <a:ln>
            <a:noFill/>
          </a:ln>
        </p:spPr>
      </p:pic>
    </p:spTree>
    <p:extLst>
      <p:ext uri="{BB962C8B-B14F-4D97-AF65-F5344CB8AC3E}">
        <p14:creationId xmlns:p14="http://schemas.microsoft.com/office/powerpoint/2010/main" val="3061053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CADB4B-67B9-195E-3A72-99D9F0CEC383}"/>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836516E-8AA3-2400-CCAF-8631E09FAC69}"/>
              </a:ext>
            </a:extLst>
          </p:cNvPr>
          <p:cNvSpPr>
            <a:spLocks noGrp="1"/>
          </p:cNvSpPr>
          <p:nvPr>
            <p:ph type="sldNum" sz="quarter" idx="12"/>
          </p:nvPr>
        </p:nvSpPr>
        <p:spPr>
          <a:xfrm>
            <a:off x="11194169" y="6217920"/>
            <a:ext cx="543172" cy="365125"/>
          </a:xfrm>
        </p:spPr>
        <p:txBody>
          <a:bodyPr/>
          <a:lstStyle/>
          <a:p>
            <a:r>
              <a:rPr lang="en-US">
                <a:latin typeface="Tahoma" panose="020B0604030504040204" pitchFamily="34" charset="0"/>
                <a:ea typeface="Tahoma" panose="020B0604030504040204" pitchFamily="34" charset="0"/>
                <a:cs typeface="Tahoma" panose="020B0604030504040204" pitchFamily="34" charset="0"/>
              </a:rPr>
              <a:t>15</a:t>
            </a:r>
          </a:p>
        </p:txBody>
      </p:sp>
      <p:sp>
        <p:nvSpPr>
          <p:cNvPr id="7" name="TextBox 6">
            <a:extLst>
              <a:ext uri="{FF2B5EF4-FFF2-40B4-BE49-F238E27FC236}">
                <a16:creationId xmlns:a16="http://schemas.microsoft.com/office/drawing/2014/main" id="{5B4061A7-A0B9-012A-3F5B-0561034CCA9B}"/>
              </a:ext>
            </a:extLst>
          </p:cNvPr>
          <p:cNvSpPr txBox="1"/>
          <p:nvPr/>
        </p:nvSpPr>
        <p:spPr>
          <a:xfrm>
            <a:off x="583511" y="943615"/>
            <a:ext cx="4309996" cy="458074"/>
          </a:xfrm>
          <a:prstGeom prst="rect">
            <a:avLst/>
          </a:prstGeom>
          <a:noFill/>
        </p:spPr>
        <p:txBody>
          <a:bodyPr wrap="square">
            <a:spAutoFit/>
          </a:bodyPr>
          <a:lstStyle/>
          <a:p>
            <a:pPr>
              <a:lnSpc>
                <a:spcPct val="150000"/>
              </a:lnSpc>
            </a:pPr>
            <a:r>
              <a:rPr lang="en-US" sz="1800">
                <a:effectLst/>
                <a:latin typeface="Tahoma" panose="020B0604030504040204" pitchFamily="34" charset="0"/>
                <a:ea typeface="Tahoma" panose="020B0604030504040204" pitchFamily="34" charset="0"/>
                <a:cs typeface="Tahoma" panose="020B0604030504040204" pitchFamily="34" charset="0"/>
              </a:rPr>
              <a:t>2.5 Mô hình</a:t>
            </a:r>
            <a:r>
              <a:rPr lang="en-US">
                <a:latin typeface="Tahoma" panose="020B0604030504040204" pitchFamily="34" charset="0"/>
                <a:ea typeface="Tahoma" panose="020B0604030504040204" pitchFamily="34" charset="0"/>
                <a:cs typeface="Tahoma" panose="020B0604030504040204" pitchFamily="34" charset="0"/>
              </a:rPr>
              <a:t> vật lý</a:t>
            </a:r>
            <a:endParaRPr lang="en-US" sz="1800">
              <a:effectLst/>
              <a:latin typeface="Tahoma" panose="020B0604030504040204" pitchFamily="34" charset="0"/>
              <a:ea typeface="Tahoma" panose="020B0604030504040204" pitchFamily="34" charset="0"/>
              <a:cs typeface="Tahoma" panose="020B0604030504040204" pitchFamily="34" charset="0"/>
            </a:endParaRPr>
          </a:p>
        </p:txBody>
      </p:sp>
      <p:sp>
        <p:nvSpPr>
          <p:cNvPr id="8" name="Title 4">
            <a:extLst>
              <a:ext uri="{FF2B5EF4-FFF2-40B4-BE49-F238E27FC236}">
                <a16:creationId xmlns:a16="http://schemas.microsoft.com/office/drawing/2014/main" id="{6D801FD2-5377-AA2E-58D3-6DF272521C24}"/>
              </a:ext>
            </a:extLst>
          </p:cNvPr>
          <p:cNvSpPr txBox="1">
            <a:spLocks/>
          </p:cNvSpPr>
          <p:nvPr/>
        </p:nvSpPr>
        <p:spPr>
          <a:xfrm>
            <a:off x="239329" y="300529"/>
            <a:ext cx="7593229" cy="6430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accent6"/>
                </a:solidFill>
                <a:latin typeface="+mj-lt"/>
                <a:ea typeface="+mj-ea"/>
                <a:cs typeface="+mj-cs"/>
              </a:defRPr>
            </a:lvl1pPr>
          </a:lstStyle>
          <a:p>
            <a:r>
              <a:rPr lang="en-US" sz="3200">
                <a:latin typeface="Tahoma" panose="020B0604030504040204" pitchFamily="34" charset="0"/>
                <a:ea typeface="Tahoma" panose="020B0604030504040204" pitchFamily="34" charset="0"/>
                <a:cs typeface="Tahoma" panose="020B0604030504040204" pitchFamily="34" charset="0"/>
              </a:rPr>
              <a:t>2. PHÂN TÍCH THIẾT KẾ HỆ THỐNG</a:t>
            </a:r>
            <a:endParaRPr lang="en-US" sz="3000" dirty="0">
              <a:latin typeface="Tahoma" panose="020B0604030504040204" pitchFamily="34" charset="0"/>
              <a:ea typeface="Tahoma" panose="020B0604030504040204" pitchFamily="34" charset="0"/>
              <a:cs typeface="Tahoma" panose="020B0604030504040204" pitchFamily="34" charset="0"/>
            </a:endParaRPr>
          </a:p>
        </p:txBody>
      </p:sp>
      <p:sp>
        <p:nvSpPr>
          <p:cNvPr id="2" name="Footer Placeholder 3">
            <a:extLst>
              <a:ext uri="{FF2B5EF4-FFF2-40B4-BE49-F238E27FC236}">
                <a16:creationId xmlns:a16="http://schemas.microsoft.com/office/drawing/2014/main" id="{1B7721D3-70C4-6637-452B-3A33A68E7F4D}"/>
              </a:ext>
            </a:extLst>
          </p:cNvPr>
          <p:cNvSpPr txBox="1">
            <a:spLocks/>
          </p:cNvSpPr>
          <p:nvPr/>
        </p:nvSpPr>
        <p:spPr>
          <a:xfrm>
            <a:off x="-935095" y="6557471"/>
            <a:ext cx="6227508"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 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88108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25CE3-B2ED-FB1A-D0BC-D9E3DCC44D85}"/>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AC1E20C-EB60-DA8A-85E4-0A33B97A5105}"/>
              </a:ext>
            </a:extLst>
          </p:cNvPr>
          <p:cNvSpPr>
            <a:spLocks noGrp="1"/>
          </p:cNvSpPr>
          <p:nvPr>
            <p:ph type="sldNum" sz="quarter" idx="12"/>
          </p:nvPr>
        </p:nvSpPr>
        <p:spPr>
          <a:xfrm>
            <a:off x="11194169" y="6298880"/>
            <a:ext cx="458592" cy="365125"/>
          </a:xfrm>
        </p:spPr>
        <p:txBody>
          <a:bodyPr/>
          <a:lstStyle/>
          <a:p>
            <a:r>
              <a:rPr lang="en-US"/>
              <a:t>16</a:t>
            </a:r>
          </a:p>
        </p:txBody>
      </p:sp>
      <p:pic>
        <p:nvPicPr>
          <p:cNvPr id="2" name="Picture 1">
            <a:extLst>
              <a:ext uri="{FF2B5EF4-FFF2-40B4-BE49-F238E27FC236}">
                <a16:creationId xmlns:a16="http://schemas.microsoft.com/office/drawing/2014/main" id="{CA1014EA-9DE8-DC64-4D40-F95C6C6B96E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 y="376557"/>
            <a:ext cx="12191999" cy="6104886"/>
          </a:xfrm>
          <a:prstGeom prst="rect">
            <a:avLst/>
          </a:prstGeom>
          <a:noFill/>
          <a:ln>
            <a:noFill/>
          </a:ln>
        </p:spPr>
      </p:pic>
    </p:spTree>
    <p:extLst>
      <p:ext uri="{BB962C8B-B14F-4D97-AF65-F5344CB8AC3E}">
        <p14:creationId xmlns:p14="http://schemas.microsoft.com/office/powerpoint/2010/main" val="1135874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CADB4B-67B9-195E-3A72-99D9F0CEC383}"/>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836516E-8AA3-2400-CCAF-8631E09FAC69}"/>
              </a:ext>
            </a:extLst>
          </p:cNvPr>
          <p:cNvSpPr>
            <a:spLocks noGrp="1"/>
          </p:cNvSpPr>
          <p:nvPr>
            <p:ph type="sldNum" sz="quarter" idx="12"/>
          </p:nvPr>
        </p:nvSpPr>
        <p:spPr/>
        <p:txBody>
          <a:bodyPr/>
          <a:lstStyle/>
          <a:p>
            <a:r>
              <a:rPr lang="en-US">
                <a:latin typeface="Tahoma" panose="020B0604030504040204" pitchFamily="34" charset="0"/>
                <a:ea typeface="Tahoma" panose="020B0604030504040204" pitchFamily="34" charset="0"/>
                <a:cs typeface="Tahoma" panose="020B0604030504040204" pitchFamily="34" charset="0"/>
              </a:rPr>
              <a:t>17</a:t>
            </a:r>
          </a:p>
        </p:txBody>
      </p:sp>
      <p:sp>
        <p:nvSpPr>
          <p:cNvPr id="7" name="TextBox 6">
            <a:extLst>
              <a:ext uri="{FF2B5EF4-FFF2-40B4-BE49-F238E27FC236}">
                <a16:creationId xmlns:a16="http://schemas.microsoft.com/office/drawing/2014/main" id="{5B4061A7-A0B9-012A-3F5B-0561034CCA9B}"/>
              </a:ext>
            </a:extLst>
          </p:cNvPr>
          <p:cNvSpPr txBox="1"/>
          <p:nvPr/>
        </p:nvSpPr>
        <p:spPr>
          <a:xfrm>
            <a:off x="583511" y="943615"/>
            <a:ext cx="3638866" cy="458074"/>
          </a:xfrm>
          <a:prstGeom prst="rect">
            <a:avLst/>
          </a:prstGeom>
          <a:noFill/>
        </p:spPr>
        <p:txBody>
          <a:bodyPr wrap="square">
            <a:spAutoFit/>
          </a:bodyPr>
          <a:lstStyle/>
          <a:p>
            <a:pPr>
              <a:lnSpc>
                <a:spcPct val="150000"/>
              </a:lnSpc>
            </a:pPr>
            <a:r>
              <a:rPr lang="en-US" sz="1800">
                <a:effectLst/>
                <a:latin typeface="Tahoma" panose="020B0604030504040204" pitchFamily="34" charset="0"/>
                <a:ea typeface="Tahoma" panose="020B0604030504040204" pitchFamily="34" charset="0"/>
                <a:cs typeface="Tahoma" panose="020B0604030504040204" pitchFamily="34" charset="0"/>
              </a:rPr>
              <a:t>2.6 </a:t>
            </a:r>
            <a:r>
              <a:rPr lang="en-US">
                <a:latin typeface="Tahoma" panose="020B0604030504040204" pitchFamily="34" charset="0"/>
                <a:ea typeface="Tahoma" panose="020B0604030504040204" pitchFamily="34" charset="0"/>
                <a:cs typeface="Tahoma" panose="020B0604030504040204" pitchFamily="34" charset="0"/>
              </a:rPr>
              <a:t>Lược đồ cơ sở dữ liệu</a:t>
            </a:r>
            <a:endParaRPr lang="en-US" sz="1800">
              <a:effectLst/>
              <a:latin typeface="Tahoma" panose="020B0604030504040204" pitchFamily="34" charset="0"/>
              <a:ea typeface="Tahoma" panose="020B0604030504040204" pitchFamily="34" charset="0"/>
              <a:cs typeface="Tahoma" panose="020B0604030504040204" pitchFamily="34" charset="0"/>
            </a:endParaRPr>
          </a:p>
        </p:txBody>
      </p:sp>
      <p:sp>
        <p:nvSpPr>
          <p:cNvPr id="8" name="Title 4">
            <a:extLst>
              <a:ext uri="{FF2B5EF4-FFF2-40B4-BE49-F238E27FC236}">
                <a16:creationId xmlns:a16="http://schemas.microsoft.com/office/drawing/2014/main" id="{6D801FD2-5377-AA2E-58D3-6DF272521C24}"/>
              </a:ext>
            </a:extLst>
          </p:cNvPr>
          <p:cNvSpPr txBox="1">
            <a:spLocks/>
          </p:cNvSpPr>
          <p:nvPr/>
        </p:nvSpPr>
        <p:spPr>
          <a:xfrm>
            <a:off x="239329" y="300529"/>
            <a:ext cx="7472913" cy="6430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accent6"/>
                </a:solidFill>
                <a:latin typeface="+mj-lt"/>
                <a:ea typeface="+mj-ea"/>
                <a:cs typeface="+mj-cs"/>
              </a:defRPr>
            </a:lvl1pPr>
          </a:lstStyle>
          <a:p>
            <a:r>
              <a:rPr lang="en-US" sz="3200">
                <a:latin typeface="Tahoma" panose="020B0604030504040204" pitchFamily="34" charset="0"/>
                <a:ea typeface="Tahoma" panose="020B0604030504040204" pitchFamily="34" charset="0"/>
                <a:cs typeface="Tahoma" panose="020B0604030504040204" pitchFamily="34" charset="0"/>
              </a:rPr>
              <a:t>2. PHÂN TÍCH THIẾT KẾ HỆ THỐNG</a:t>
            </a:r>
            <a:endParaRPr lang="en-US" sz="3000" dirty="0">
              <a:latin typeface="Tahoma" panose="020B0604030504040204" pitchFamily="34" charset="0"/>
              <a:ea typeface="Tahoma" panose="020B0604030504040204" pitchFamily="34" charset="0"/>
              <a:cs typeface="Tahoma" panose="020B0604030504040204" pitchFamily="34" charset="0"/>
            </a:endParaRPr>
          </a:p>
        </p:txBody>
      </p:sp>
      <p:sp>
        <p:nvSpPr>
          <p:cNvPr id="2" name="Footer Placeholder 3">
            <a:extLst>
              <a:ext uri="{FF2B5EF4-FFF2-40B4-BE49-F238E27FC236}">
                <a16:creationId xmlns:a16="http://schemas.microsoft.com/office/drawing/2014/main" id="{1B7721D3-70C4-6637-452B-3A33A68E7F4D}"/>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 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02336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25CE3-B2ED-FB1A-D0BC-D9E3DCC44D85}"/>
            </a:ext>
          </a:extLst>
        </p:cNvPr>
        <p:cNvGrpSpPr/>
        <p:nvPr/>
      </p:nvGrpSpPr>
      <p:grpSpPr>
        <a:xfrm>
          <a:off x="0" y="0"/>
          <a:ext cx="0" cy="0"/>
          <a:chOff x="0" y="0"/>
          <a:chExt cx="0" cy="0"/>
        </a:xfrm>
      </p:grpSpPr>
      <p:pic>
        <p:nvPicPr>
          <p:cNvPr id="4" name="Picture 3" descr="A screenshot of a computer program&#10;&#10;AI-generated content may be incorrect.">
            <a:extLst>
              <a:ext uri="{FF2B5EF4-FFF2-40B4-BE49-F238E27FC236}">
                <a16:creationId xmlns:a16="http://schemas.microsoft.com/office/drawing/2014/main" id="{185986BB-3F9F-B5CE-712B-EC34B08CD5EA}"/>
              </a:ext>
            </a:extLst>
          </p:cNvPr>
          <p:cNvPicPr>
            <a:picLocks noChangeAspect="1"/>
          </p:cNvPicPr>
          <p:nvPr/>
        </p:nvPicPr>
        <p:blipFill>
          <a:blip r:embed="rId2"/>
          <a:stretch>
            <a:fillRect/>
          </a:stretch>
        </p:blipFill>
        <p:spPr>
          <a:xfrm>
            <a:off x="0" y="0"/>
            <a:ext cx="12192000" cy="6858000"/>
          </a:xfrm>
          <a:prstGeom prst="rect">
            <a:avLst/>
          </a:prstGeom>
        </p:spPr>
      </p:pic>
      <p:sp>
        <p:nvSpPr>
          <p:cNvPr id="5" name="Slide Number Placeholder 4">
            <a:extLst>
              <a:ext uri="{FF2B5EF4-FFF2-40B4-BE49-F238E27FC236}">
                <a16:creationId xmlns:a16="http://schemas.microsoft.com/office/drawing/2014/main" id="{0AC1E20C-EB60-DA8A-85E4-0A33B97A5105}"/>
              </a:ext>
            </a:extLst>
          </p:cNvPr>
          <p:cNvSpPr>
            <a:spLocks noGrp="1"/>
          </p:cNvSpPr>
          <p:nvPr>
            <p:ph type="sldNum" sz="quarter" idx="12"/>
          </p:nvPr>
        </p:nvSpPr>
        <p:spPr>
          <a:xfrm>
            <a:off x="11462103" y="6338570"/>
            <a:ext cx="458592" cy="365125"/>
          </a:xfrm>
        </p:spPr>
        <p:txBody>
          <a:bodyPr/>
          <a:lstStyle/>
          <a:p>
            <a:r>
              <a:rPr lang="en-US"/>
              <a:t>18</a:t>
            </a:r>
          </a:p>
        </p:txBody>
      </p:sp>
    </p:spTree>
    <p:extLst>
      <p:ext uri="{BB962C8B-B14F-4D97-AF65-F5344CB8AC3E}">
        <p14:creationId xmlns:p14="http://schemas.microsoft.com/office/powerpoint/2010/main" val="1140719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latin typeface="Tahoma" panose="020B0604030504040204" pitchFamily="34" charset="0"/>
                <a:ea typeface="Tahoma" panose="020B0604030504040204" pitchFamily="34" charset="0"/>
                <a:cs typeface="Tahoma" panose="020B0604030504040204" pitchFamily="34" charset="0"/>
              </a:rPr>
              <a:t>NỘI DUNG</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a:latin typeface="Tahoma" panose="020B0604030504040204" pitchFamily="34" charset="0"/>
                <a:ea typeface="Tahoma" panose="020B0604030504040204" pitchFamily="34" charset="0"/>
                <a:cs typeface="Tahoma" panose="020B0604030504040204" pitchFamily="34" charset="0"/>
              </a:rPr>
              <a:t>1.CƠ SỞ LÝ THUYẾT</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a:latin typeface="Tahoma" panose="020B0604030504040204" pitchFamily="34" charset="0"/>
                <a:ea typeface="Tahoma" panose="020B0604030504040204" pitchFamily="34" charset="0"/>
                <a:cs typeface="Tahoma" panose="020B0604030504040204" pitchFamily="34" charset="0"/>
              </a:rPr>
              <a:t>2. PHÂN TÍCH THIẾT KẾ HỆ THỐNG</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a:latin typeface="Tahoma" panose="020B0604030504040204" pitchFamily="34" charset="0"/>
                <a:ea typeface="Tahoma" panose="020B0604030504040204" pitchFamily="34" charset="0"/>
                <a:cs typeface="Tahoma" panose="020B0604030504040204" pitchFamily="34" charset="0"/>
              </a:rPr>
              <a:t>3. THỰC HIỆN HÓA NGHIÊN CỨU</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a:latin typeface="Tahoma" panose="020B0604030504040204" pitchFamily="34" charset="0"/>
                <a:ea typeface="Tahoma" panose="020B0604030504040204" pitchFamily="34" charset="0"/>
                <a:cs typeface="Tahoma" panose="020B0604030504040204" pitchFamily="34" charset="0"/>
              </a:rPr>
              <a:t>4. KẾT LUẬN VÀ PHÁT TRIỂN</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r>
              <a:rPr lang="en-US" altLang="zh-CN">
                <a:latin typeface="Tahoma" panose="020B0604030504040204" pitchFamily="34" charset="0"/>
                <a:ea typeface="Tahoma" panose="020B0604030504040204" pitchFamily="34" charset="0"/>
                <a:cs typeface="Tahoma" panose="020B0604030504040204" pitchFamily="34" charset="0"/>
              </a:rPr>
              <a:t>1</a:t>
            </a:r>
            <a:endParaRPr lang="en-US" altLang="zh-CN" dirty="0">
              <a:latin typeface="Tahoma" panose="020B0604030504040204" pitchFamily="34" charset="0"/>
              <a:ea typeface="Tahoma" panose="020B0604030504040204" pitchFamily="34" charset="0"/>
              <a:cs typeface="Tahoma" panose="020B0604030504040204" pitchFamily="34" charset="0"/>
            </a:endParaRPr>
          </a:p>
        </p:txBody>
      </p:sp>
      <p:sp>
        <p:nvSpPr>
          <p:cNvPr id="2" name="Footer Placeholder 3">
            <a:extLst>
              <a:ext uri="{FF2B5EF4-FFF2-40B4-BE49-F238E27FC236}">
                <a16:creationId xmlns:a16="http://schemas.microsoft.com/office/drawing/2014/main" id="{EE267D8D-BCC2-C252-F44F-3D304B8D8267}"/>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 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75535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CADB4B-67B9-195E-3A72-99D9F0CEC383}"/>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836516E-8AA3-2400-CCAF-8631E09FAC69}"/>
              </a:ext>
            </a:extLst>
          </p:cNvPr>
          <p:cNvSpPr>
            <a:spLocks noGrp="1"/>
          </p:cNvSpPr>
          <p:nvPr>
            <p:ph type="sldNum" sz="quarter" idx="12"/>
          </p:nvPr>
        </p:nvSpPr>
        <p:spPr/>
        <p:txBody>
          <a:bodyPr/>
          <a:lstStyle/>
          <a:p>
            <a:r>
              <a:rPr lang="en-US">
                <a:latin typeface="Tahoma" panose="020B0604030504040204" pitchFamily="34" charset="0"/>
                <a:ea typeface="Tahoma" panose="020B0604030504040204" pitchFamily="34" charset="0"/>
                <a:cs typeface="Tahoma" panose="020B0604030504040204" pitchFamily="34" charset="0"/>
              </a:rPr>
              <a:t>19</a:t>
            </a:r>
          </a:p>
        </p:txBody>
      </p:sp>
      <p:sp>
        <p:nvSpPr>
          <p:cNvPr id="7" name="TextBox 6">
            <a:extLst>
              <a:ext uri="{FF2B5EF4-FFF2-40B4-BE49-F238E27FC236}">
                <a16:creationId xmlns:a16="http://schemas.microsoft.com/office/drawing/2014/main" id="{5B4061A7-A0B9-012A-3F5B-0561034CCA9B}"/>
              </a:ext>
            </a:extLst>
          </p:cNvPr>
          <p:cNvSpPr txBox="1"/>
          <p:nvPr/>
        </p:nvSpPr>
        <p:spPr>
          <a:xfrm>
            <a:off x="583510" y="943615"/>
            <a:ext cx="7062557" cy="451406"/>
          </a:xfrm>
          <a:prstGeom prst="rect">
            <a:avLst/>
          </a:prstGeom>
          <a:noFill/>
        </p:spPr>
        <p:txBody>
          <a:bodyPr wrap="square">
            <a:spAutoFit/>
          </a:bodyPr>
          <a:lstStyle/>
          <a:p>
            <a:pPr>
              <a:lnSpc>
                <a:spcPct val="150000"/>
              </a:lnSpc>
            </a:pPr>
            <a:r>
              <a:rPr lang="en-US" sz="1800">
                <a:effectLst/>
                <a:latin typeface="Tahoma" panose="020B0604030504040204" pitchFamily="34" charset="0"/>
                <a:ea typeface="Tahoma" panose="020B0604030504040204" pitchFamily="34" charset="0"/>
                <a:cs typeface="Tahoma" panose="020B0604030504040204" pitchFamily="34" charset="0"/>
              </a:rPr>
              <a:t>2.</a:t>
            </a:r>
            <a:r>
              <a:rPr lang="en-US">
                <a:latin typeface="Tahoma" panose="020B0604030504040204" pitchFamily="34" charset="0"/>
                <a:ea typeface="Tahoma" panose="020B0604030504040204" pitchFamily="34" charset="0"/>
                <a:cs typeface="Tahoma" panose="020B0604030504040204" pitchFamily="34" charset="0"/>
              </a:rPr>
              <a:t>7</a:t>
            </a:r>
            <a:r>
              <a:rPr lang="en-US" sz="1800">
                <a:effectLst/>
                <a:latin typeface="Tahoma" panose="020B0604030504040204" pitchFamily="34" charset="0"/>
                <a:ea typeface="Tahoma" panose="020B0604030504040204" pitchFamily="34" charset="0"/>
                <a:cs typeface="Tahoma" panose="020B0604030504040204" pitchFamily="34" charset="0"/>
              </a:rPr>
              <a:t> </a:t>
            </a:r>
            <a:r>
              <a:rPr lang="en-US">
                <a:latin typeface="Tahoma" panose="020B0604030504040204" pitchFamily="34" charset="0"/>
                <a:ea typeface="Tahoma" panose="020B0604030504040204" pitchFamily="34" charset="0"/>
                <a:cs typeface="Tahoma" panose="020B0604030504040204" pitchFamily="34" charset="0"/>
              </a:rPr>
              <a:t>M</a:t>
            </a:r>
            <a:r>
              <a:rPr lang="en-US" sz="1800">
                <a:effectLst/>
                <a:latin typeface="Tahoma" panose="020B0604030504040204" pitchFamily="34" charset="0"/>
                <a:ea typeface="Tahoma" panose="020B0604030504040204" pitchFamily="34" charset="0"/>
                <a:cs typeface="Tahoma" panose="020B0604030504040204" pitchFamily="34" charset="0"/>
              </a:rPr>
              <a:t>ô hình đề xuất quản lý chuỗi cung ứng ngành gốm sứ </a:t>
            </a:r>
          </a:p>
        </p:txBody>
      </p:sp>
      <p:sp>
        <p:nvSpPr>
          <p:cNvPr id="8" name="Title 4">
            <a:extLst>
              <a:ext uri="{FF2B5EF4-FFF2-40B4-BE49-F238E27FC236}">
                <a16:creationId xmlns:a16="http://schemas.microsoft.com/office/drawing/2014/main" id="{6D801FD2-5377-AA2E-58D3-6DF272521C24}"/>
              </a:ext>
            </a:extLst>
          </p:cNvPr>
          <p:cNvSpPr txBox="1">
            <a:spLocks/>
          </p:cNvSpPr>
          <p:nvPr/>
        </p:nvSpPr>
        <p:spPr>
          <a:xfrm>
            <a:off x="239328" y="300529"/>
            <a:ext cx="7641355" cy="6430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accent6"/>
                </a:solidFill>
                <a:latin typeface="+mj-lt"/>
                <a:ea typeface="+mj-ea"/>
                <a:cs typeface="+mj-cs"/>
              </a:defRPr>
            </a:lvl1pPr>
          </a:lstStyle>
          <a:p>
            <a:r>
              <a:rPr lang="en-US" sz="3200">
                <a:latin typeface="Tahoma" panose="020B0604030504040204" pitchFamily="34" charset="0"/>
                <a:ea typeface="Tahoma" panose="020B0604030504040204" pitchFamily="34" charset="0"/>
                <a:cs typeface="Tahoma" panose="020B0604030504040204" pitchFamily="34" charset="0"/>
              </a:rPr>
              <a:t>2. PHÂN TÍCH THIẾT KẾ HỆ THỐNG</a:t>
            </a:r>
            <a:endParaRPr lang="en-US" sz="3000" dirty="0">
              <a:latin typeface="Tahoma" panose="020B0604030504040204" pitchFamily="34" charset="0"/>
              <a:ea typeface="Tahoma" panose="020B0604030504040204" pitchFamily="34" charset="0"/>
              <a:cs typeface="Tahoma" panose="020B0604030504040204" pitchFamily="34" charset="0"/>
            </a:endParaRPr>
          </a:p>
        </p:txBody>
      </p:sp>
      <p:sp>
        <p:nvSpPr>
          <p:cNvPr id="2" name="Footer Placeholder 3">
            <a:extLst>
              <a:ext uri="{FF2B5EF4-FFF2-40B4-BE49-F238E27FC236}">
                <a16:creationId xmlns:a16="http://schemas.microsoft.com/office/drawing/2014/main" id="{1B7721D3-70C4-6637-452B-3A33A68E7F4D}"/>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 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5403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25CE3-B2ED-FB1A-D0BC-D9E3DCC44D85}"/>
            </a:ext>
          </a:extLst>
        </p:cNvPr>
        <p:cNvGrpSpPr/>
        <p:nvPr/>
      </p:nvGrpSpPr>
      <p:grpSpPr>
        <a:xfrm>
          <a:off x="0" y="0"/>
          <a:ext cx="0" cy="0"/>
          <a:chOff x="0" y="0"/>
          <a:chExt cx="0" cy="0"/>
        </a:xfrm>
      </p:grpSpPr>
      <p:pic>
        <p:nvPicPr>
          <p:cNvPr id="4" name="Picture 3" descr="A diagram of a diagram&#10;&#10;AI-generated content may be incorrect.">
            <a:extLst>
              <a:ext uri="{FF2B5EF4-FFF2-40B4-BE49-F238E27FC236}">
                <a16:creationId xmlns:a16="http://schemas.microsoft.com/office/drawing/2014/main" id="{F7604A64-2BFF-84CF-E97D-72F84ECFD5CC}"/>
              </a:ext>
            </a:extLst>
          </p:cNvPr>
          <p:cNvPicPr>
            <a:picLocks noChangeAspect="1"/>
          </p:cNvPicPr>
          <p:nvPr/>
        </p:nvPicPr>
        <p:blipFill>
          <a:blip r:embed="rId2"/>
          <a:stretch>
            <a:fillRect/>
          </a:stretch>
        </p:blipFill>
        <p:spPr>
          <a:xfrm>
            <a:off x="4011" y="0"/>
            <a:ext cx="12187989" cy="6858000"/>
          </a:xfrm>
          <a:prstGeom prst="rect">
            <a:avLst/>
          </a:prstGeom>
        </p:spPr>
      </p:pic>
      <p:sp>
        <p:nvSpPr>
          <p:cNvPr id="5" name="Slide Number Placeholder 4">
            <a:extLst>
              <a:ext uri="{FF2B5EF4-FFF2-40B4-BE49-F238E27FC236}">
                <a16:creationId xmlns:a16="http://schemas.microsoft.com/office/drawing/2014/main" id="{0AC1E20C-EB60-DA8A-85E4-0A33B97A5105}"/>
              </a:ext>
            </a:extLst>
          </p:cNvPr>
          <p:cNvSpPr>
            <a:spLocks noGrp="1"/>
          </p:cNvSpPr>
          <p:nvPr>
            <p:ph type="sldNum" sz="quarter" idx="12"/>
          </p:nvPr>
        </p:nvSpPr>
        <p:spPr>
          <a:xfrm>
            <a:off x="11462103" y="6338570"/>
            <a:ext cx="458592" cy="365125"/>
          </a:xfrm>
        </p:spPr>
        <p:txBody>
          <a:bodyPr/>
          <a:lstStyle/>
          <a:p>
            <a:r>
              <a:rPr lang="en-US"/>
              <a:t>20</a:t>
            </a:r>
          </a:p>
        </p:txBody>
      </p:sp>
    </p:spTree>
    <p:extLst>
      <p:ext uri="{BB962C8B-B14F-4D97-AF65-F5344CB8AC3E}">
        <p14:creationId xmlns:p14="http://schemas.microsoft.com/office/powerpoint/2010/main" val="575346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61671-C57D-7AFE-B96D-F8766E3E66D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D761604-8FC3-573E-EC3E-765D158D248F}"/>
              </a:ext>
            </a:extLst>
          </p:cNvPr>
          <p:cNvSpPr>
            <a:spLocks noGrp="1"/>
          </p:cNvSpPr>
          <p:nvPr>
            <p:ph type="title"/>
          </p:nvPr>
        </p:nvSpPr>
        <p:spPr>
          <a:xfrm>
            <a:off x="4644190" y="2422456"/>
            <a:ext cx="7547810" cy="877486"/>
          </a:xfrm>
        </p:spPr>
        <p:txBody>
          <a:bodyPr/>
          <a:lstStyle/>
          <a:p>
            <a:r>
              <a:rPr lang="en-US" sz="3200">
                <a:latin typeface="Tahoma" panose="020B0604030504040204" pitchFamily="34" charset="0"/>
                <a:ea typeface="Tahoma" panose="020B0604030504040204" pitchFamily="34" charset="0"/>
                <a:cs typeface="Tahoma" panose="020B0604030504040204" pitchFamily="34" charset="0"/>
              </a:rPr>
              <a:t>3. THỰC HIỆN HÓA NGHIÊN CỨU</a:t>
            </a:r>
            <a:endParaRPr lang="en-US" sz="3200" dirty="0">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4">
            <a:extLst>
              <a:ext uri="{FF2B5EF4-FFF2-40B4-BE49-F238E27FC236}">
                <a16:creationId xmlns:a16="http://schemas.microsoft.com/office/drawing/2014/main" id="{E8F38F8D-5438-F5B7-1F5A-A1D6958A039B}"/>
              </a:ext>
            </a:extLst>
          </p:cNvPr>
          <p:cNvSpPr>
            <a:spLocks noGrp="1"/>
          </p:cNvSpPr>
          <p:nvPr>
            <p:ph type="sldNum" sz="quarter" idx="31"/>
          </p:nvPr>
        </p:nvSpPr>
        <p:spPr>
          <a:xfrm>
            <a:off x="11210675" y="6217920"/>
            <a:ext cx="442085" cy="365125"/>
          </a:xfrm>
        </p:spPr>
        <p:txBody>
          <a:bodyPr/>
          <a:lstStyle/>
          <a:p>
            <a:r>
              <a:rPr lang="en-US" altLang="zh-CN">
                <a:latin typeface="Tahoma" panose="020B0604030504040204" pitchFamily="34" charset="0"/>
                <a:ea typeface="Tahoma" panose="020B0604030504040204" pitchFamily="34" charset="0"/>
                <a:cs typeface="Tahoma" panose="020B0604030504040204" pitchFamily="34" charset="0"/>
              </a:rPr>
              <a:t>21</a:t>
            </a:r>
            <a:endParaRPr lang="en-US" altLang="zh-CN" noProof="0" dirty="0">
              <a:latin typeface="Tahoma" panose="020B0604030504040204" pitchFamily="34" charset="0"/>
              <a:ea typeface="Tahoma" panose="020B0604030504040204" pitchFamily="34" charset="0"/>
              <a:cs typeface="Tahoma" panose="020B0604030504040204" pitchFamily="34" charset="0"/>
            </a:endParaRPr>
          </a:p>
        </p:txBody>
      </p:sp>
      <p:sp>
        <p:nvSpPr>
          <p:cNvPr id="3" name="Footer Placeholder 3">
            <a:extLst>
              <a:ext uri="{FF2B5EF4-FFF2-40B4-BE49-F238E27FC236}">
                <a16:creationId xmlns:a16="http://schemas.microsoft.com/office/drawing/2014/main" id="{05C52D7F-4AD7-AF1A-6C3A-F06DB7A3EDA9}"/>
              </a:ext>
            </a:extLst>
          </p:cNvPr>
          <p:cNvSpPr txBox="1">
            <a:spLocks/>
          </p:cNvSpPr>
          <p:nvPr/>
        </p:nvSpPr>
        <p:spPr>
          <a:xfrm>
            <a:off x="-354815" y="6537325"/>
            <a:ext cx="5068539"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 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862793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A85AD-C548-D99B-C63A-1C16852F3632}"/>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AF1F42E-B967-4F01-DA96-11C877630FDA}"/>
              </a:ext>
            </a:extLst>
          </p:cNvPr>
          <p:cNvSpPr>
            <a:spLocks noGrp="1"/>
          </p:cNvSpPr>
          <p:nvPr>
            <p:ph type="sldNum" sz="quarter" idx="29"/>
          </p:nvPr>
        </p:nvSpPr>
        <p:spPr/>
        <p:txBody>
          <a:bodyPr/>
          <a:lstStyle/>
          <a:p>
            <a:r>
              <a:rPr lang="en-US" altLang="zh-CN">
                <a:latin typeface="Tahoma" panose="020B0604030504040204" pitchFamily="34" charset="0"/>
                <a:ea typeface="Tahoma" panose="020B0604030504040204" pitchFamily="34" charset="0"/>
                <a:cs typeface="Tahoma" panose="020B0604030504040204" pitchFamily="34" charset="0"/>
              </a:rPr>
              <a:t>22</a:t>
            </a:r>
            <a:endParaRPr lang="en-US" altLang="zh-CN" dirty="0">
              <a:latin typeface="Tahoma" panose="020B0604030504040204" pitchFamily="34" charset="0"/>
              <a:ea typeface="Tahoma" panose="020B0604030504040204" pitchFamily="34" charset="0"/>
              <a:cs typeface="Tahoma" panose="020B0604030504040204" pitchFamily="34" charset="0"/>
            </a:endParaRPr>
          </a:p>
        </p:txBody>
      </p:sp>
      <p:sp>
        <p:nvSpPr>
          <p:cNvPr id="6" name="Title 5">
            <a:extLst>
              <a:ext uri="{FF2B5EF4-FFF2-40B4-BE49-F238E27FC236}">
                <a16:creationId xmlns:a16="http://schemas.microsoft.com/office/drawing/2014/main" id="{63BEFE1A-AAF0-4BE8-AD41-893C5E1FB4ED}"/>
              </a:ext>
            </a:extLst>
          </p:cNvPr>
          <p:cNvSpPr>
            <a:spLocks noGrp="1"/>
          </p:cNvSpPr>
          <p:nvPr>
            <p:ph type="title"/>
          </p:nvPr>
        </p:nvSpPr>
        <p:spPr>
          <a:xfrm>
            <a:off x="403950" y="210830"/>
            <a:ext cx="4966448" cy="694605"/>
          </a:xfrm>
        </p:spPr>
        <p:txBody>
          <a:bodyPr/>
          <a:lstStyle/>
          <a:p>
            <a:r>
              <a:rPr lang="en-US" sz="2000">
                <a:latin typeface="Tahoma" panose="020B0604030504040204" pitchFamily="34" charset="0"/>
                <a:ea typeface="Tahoma" panose="020B0604030504040204" pitchFamily="34" charset="0"/>
                <a:cs typeface="Tahoma" panose="020B0604030504040204" pitchFamily="34" charset="0"/>
              </a:rPr>
              <a:t>3. THỰC HIỆN HÓA NGHIÊN CỨU</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9" name="TextBox 8">
            <a:extLst>
              <a:ext uri="{FF2B5EF4-FFF2-40B4-BE49-F238E27FC236}">
                <a16:creationId xmlns:a16="http://schemas.microsoft.com/office/drawing/2014/main" id="{90CC04CB-8F9B-EB90-1AD2-6E3BF0BDFBA2}"/>
              </a:ext>
            </a:extLst>
          </p:cNvPr>
          <p:cNvSpPr txBox="1"/>
          <p:nvPr/>
        </p:nvSpPr>
        <p:spPr>
          <a:xfrm>
            <a:off x="469231" y="835165"/>
            <a:ext cx="9585723" cy="411459"/>
          </a:xfrm>
          <a:prstGeom prst="rect">
            <a:avLst/>
          </a:prstGeom>
          <a:noFill/>
        </p:spPr>
        <p:txBody>
          <a:bodyPr wrap="square">
            <a:spAutoFit/>
          </a:bodyPr>
          <a:lstStyle/>
          <a:p>
            <a:pPr lvl="1">
              <a:lnSpc>
                <a:spcPct val="150000"/>
              </a:lnSpc>
            </a:pPr>
            <a:r>
              <a:rPr lang="en-US" sz="1600">
                <a:effectLst/>
                <a:latin typeface="Tahoma" panose="020B0604030504040204" pitchFamily="34" charset="0"/>
                <a:ea typeface="Tahoma" panose="020B0604030504040204" pitchFamily="34" charset="0"/>
                <a:cs typeface="Tahoma" panose="020B0604030504040204" pitchFamily="34" charset="0"/>
              </a:rPr>
              <a:t>3.1 Giao diện Lọc sản phẩm gốm sứ theo công ty sản xuất gốm sứ</a:t>
            </a:r>
          </a:p>
        </p:txBody>
      </p:sp>
      <p:sp>
        <p:nvSpPr>
          <p:cNvPr id="3" name="Footer Placeholder 3">
            <a:extLst>
              <a:ext uri="{FF2B5EF4-FFF2-40B4-BE49-F238E27FC236}">
                <a16:creationId xmlns:a16="http://schemas.microsoft.com/office/drawing/2014/main" id="{4E3B2531-4EF6-B86A-F187-4FEBC66F9C60}"/>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 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pic>
        <p:nvPicPr>
          <p:cNvPr id="7" name="Picture 6">
            <a:extLst>
              <a:ext uri="{FF2B5EF4-FFF2-40B4-BE49-F238E27FC236}">
                <a16:creationId xmlns:a16="http://schemas.microsoft.com/office/drawing/2014/main" id="{6650A108-9682-710E-9F76-D2F2578BA6B7}"/>
              </a:ext>
            </a:extLst>
          </p:cNvPr>
          <p:cNvPicPr>
            <a:picLocks noChangeAspect="1"/>
          </p:cNvPicPr>
          <p:nvPr/>
        </p:nvPicPr>
        <p:blipFill>
          <a:blip r:embed="rId2"/>
          <a:stretch>
            <a:fillRect/>
          </a:stretch>
        </p:blipFill>
        <p:spPr>
          <a:xfrm>
            <a:off x="1003300" y="1600010"/>
            <a:ext cx="9474200" cy="4666397"/>
          </a:xfrm>
          <a:prstGeom prst="rect">
            <a:avLst/>
          </a:prstGeom>
        </p:spPr>
      </p:pic>
    </p:spTree>
    <p:extLst>
      <p:ext uri="{BB962C8B-B14F-4D97-AF65-F5344CB8AC3E}">
        <p14:creationId xmlns:p14="http://schemas.microsoft.com/office/powerpoint/2010/main" val="1422955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63CCC-BC67-2ED3-8FCE-BDE79340A838}"/>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5DFF973-2834-8D93-211E-E9FF8BB9C579}"/>
              </a:ext>
            </a:extLst>
          </p:cNvPr>
          <p:cNvSpPr>
            <a:spLocks noGrp="1"/>
          </p:cNvSpPr>
          <p:nvPr>
            <p:ph type="sldNum" sz="quarter" idx="29"/>
          </p:nvPr>
        </p:nvSpPr>
        <p:spPr/>
        <p:txBody>
          <a:bodyPr/>
          <a:lstStyle/>
          <a:p>
            <a:r>
              <a:rPr lang="en-US" altLang="zh-CN">
                <a:latin typeface="Tahoma" panose="020B0604030504040204" pitchFamily="34" charset="0"/>
                <a:ea typeface="Tahoma" panose="020B0604030504040204" pitchFamily="34" charset="0"/>
                <a:cs typeface="Tahoma" panose="020B0604030504040204" pitchFamily="34" charset="0"/>
              </a:rPr>
              <a:t>23</a:t>
            </a:r>
            <a:endParaRPr lang="en-US" altLang="zh-CN" dirty="0">
              <a:latin typeface="Tahoma" panose="020B0604030504040204" pitchFamily="34" charset="0"/>
              <a:ea typeface="Tahoma" panose="020B0604030504040204" pitchFamily="34" charset="0"/>
              <a:cs typeface="Tahoma" panose="020B0604030504040204" pitchFamily="34" charset="0"/>
            </a:endParaRPr>
          </a:p>
        </p:txBody>
      </p:sp>
      <p:sp>
        <p:nvSpPr>
          <p:cNvPr id="6" name="Title 5">
            <a:extLst>
              <a:ext uri="{FF2B5EF4-FFF2-40B4-BE49-F238E27FC236}">
                <a16:creationId xmlns:a16="http://schemas.microsoft.com/office/drawing/2014/main" id="{A26C85D0-431E-B686-7480-68E040EA2563}"/>
              </a:ext>
            </a:extLst>
          </p:cNvPr>
          <p:cNvSpPr>
            <a:spLocks noGrp="1"/>
          </p:cNvSpPr>
          <p:nvPr>
            <p:ph type="title"/>
          </p:nvPr>
        </p:nvSpPr>
        <p:spPr>
          <a:xfrm>
            <a:off x="403950" y="210830"/>
            <a:ext cx="4966448" cy="694605"/>
          </a:xfrm>
        </p:spPr>
        <p:txBody>
          <a:bodyPr/>
          <a:lstStyle/>
          <a:p>
            <a:r>
              <a:rPr lang="en-US" sz="2000">
                <a:latin typeface="Tahoma" panose="020B0604030504040204" pitchFamily="34" charset="0"/>
                <a:ea typeface="Tahoma" panose="020B0604030504040204" pitchFamily="34" charset="0"/>
                <a:cs typeface="Tahoma" panose="020B0604030504040204" pitchFamily="34" charset="0"/>
              </a:rPr>
              <a:t>3. THỰC HIỆN HÓA NGHIÊN CỨU</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9" name="TextBox 8">
            <a:extLst>
              <a:ext uri="{FF2B5EF4-FFF2-40B4-BE49-F238E27FC236}">
                <a16:creationId xmlns:a16="http://schemas.microsoft.com/office/drawing/2014/main" id="{80F7D2B3-3956-654B-B64C-ED291BADE6E9}"/>
              </a:ext>
            </a:extLst>
          </p:cNvPr>
          <p:cNvSpPr txBox="1"/>
          <p:nvPr/>
        </p:nvSpPr>
        <p:spPr>
          <a:xfrm>
            <a:off x="233083" y="725589"/>
            <a:ext cx="9845936" cy="830227"/>
          </a:xfrm>
          <a:prstGeom prst="rect">
            <a:avLst/>
          </a:prstGeom>
          <a:noFill/>
        </p:spPr>
        <p:txBody>
          <a:bodyPr wrap="square">
            <a:spAutoFit/>
          </a:bodyPr>
          <a:lstStyle/>
          <a:p>
            <a:pPr lvl="1">
              <a:lnSpc>
                <a:spcPct val="150000"/>
              </a:lnSpc>
            </a:pPr>
            <a:r>
              <a:rPr lang="en-US" sz="1600">
                <a:effectLst/>
                <a:latin typeface="Tahoma" panose="020B0604030504040204" pitchFamily="34" charset="0"/>
                <a:ea typeface="Tahoma" panose="020B0604030504040204" pitchFamily="34" charset="0"/>
                <a:cs typeface="Tahoma" panose="020B0604030504040204" pitchFamily="34" charset="0"/>
              </a:rPr>
              <a:t>3.2 </a:t>
            </a:r>
            <a:r>
              <a:rPr lang="en-US" sz="1600">
                <a:latin typeface="Tahoma" panose="020B0604030504040204" pitchFamily="34" charset="0"/>
                <a:ea typeface="Tahoma" panose="020B0604030504040204" pitchFamily="34" charset="0"/>
                <a:cs typeface="Tahoma" panose="020B0604030504040204" pitchFamily="34" charset="0"/>
              </a:rPr>
              <a:t>Sản phẩm công ty </a:t>
            </a:r>
          </a:p>
          <a:p>
            <a:pPr lvl="1">
              <a:lnSpc>
                <a:spcPct val="150000"/>
              </a:lnSpc>
            </a:pPr>
            <a:r>
              <a:rPr lang="en-US" sz="1800">
                <a:effectLst/>
                <a:latin typeface="Tahoma" panose="020B0604030504040204" pitchFamily="34" charset="0"/>
                <a:ea typeface="Tahoma" panose="020B0604030504040204" pitchFamily="34" charset="0"/>
                <a:cs typeface="Tahoma" panose="020B0604030504040204" pitchFamily="34" charset="0"/>
              </a:rPr>
              <a:t>Giao diện sản phẩm gốm sứ của các công ty.</a:t>
            </a:r>
            <a:endParaRPr lang="en-US" sz="1600">
              <a:effectLst/>
              <a:latin typeface="Tahoma" panose="020B0604030504040204" pitchFamily="34" charset="0"/>
              <a:ea typeface="Tahoma" panose="020B0604030504040204" pitchFamily="34" charset="0"/>
              <a:cs typeface="Tahoma" panose="020B0604030504040204" pitchFamily="34" charset="0"/>
            </a:endParaRPr>
          </a:p>
        </p:txBody>
      </p:sp>
      <p:sp>
        <p:nvSpPr>
          <p:cNvPr id="2" name="Footer Placeholder 3">
            <a:extLst>
              <a:ext uri="{FF2B5EF4-FFF2-40B4-BE49-F238E27FC236}">
                <a16:creationId xmlns:a16="http://schemas.microsoft.com/office/drawing/2014/main" id="{6C2DE2C6-9E65-4544-63B9-E516122B711A}"/>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a:t>
            </a:r>
            <a:r>
              <a:rPr lang="en-US" sz="800">
                <a:latin typeface="Tahoma" panose="020B0604030504040204" pitchFamily="34" charset="0"/>
                <a:ea typeface="Tahoma" panose="020B0604030504040204" pitchFamily="34" charset="0"/>
                <a:cs typeface="Tahoma" panose="020B0604030504040204" pitchFamily="34" charset="0"/>
              </a:rPr>
              <a:t> </a:t>
            </a:r>
            <a:r>
              <a:rPr lang="en-US" sz="800" b="1">
                <a:effectLst/>
                <a:latin typeface="Tahoma" panose="020B0604030504040204" pitchFamily="34" charset="0"/>
                <a:ea typeface="Tahoma" panose="020B0604030504040204" pitchFamily="34" charset="0"/>
                <a:cs typeface="Tahoma" panose="020B0604030504040204" pitchFamily="34" charset="0"/>
              </a:rPr>
              <a:t>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pic>
        <p:nvPicPr>
          <p:cNvPr id="8" name="Picture 7">
            <a:extLst>
              <a:ext uri="{FF2B5EF4-FFF2-40B4-BE49-F238E27FC236}">
                <a16:creationId xmlns:a16="http://schemas.microsoft.com/office/drawing/2014/main" id="{A7D8767B-C5E9-B4AE-C32D-1E89D4F760C2}"/>
              </a:ext>
            </a:extLst>
          </p:cNvPr>
          <p:cNvPicPr>
            <a:picLocks noChangeAspect="1"/>
          </p:cNvPicPr>
          <p:nvPr/>
        </p:nvPicPr>
        <p:blipFill>
          <a:blip r:embed="rId2"/>
          <a:stretch>
            <a:fillRect/>
          </a:stretch>
        </p:blipFill>
        <p:spPr>
          <a:xfrm>
            <a:off x="1270000" y="1747838"/>
            <a:ext cx="9043210" cy="4470082"/>
          </a:xfrm>
          <a:prstGeom prst="rect">
            <a:avLst/>
          </a:prstGeom>
        </p:spPr>
      </p:pic>
    </p:spTree>
    <p:extLst>
      <p:ext uri="{BB962C8B-B14F-4D97-AF65-F5344CB8AC3E}">
        <p14:creationId xmlns:p14="http://schemas.microsoft.com/office/powerpoint/2010/main" val="4091165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0DBF5-AEB8-8130-B590-97D090C33BE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42F9600-8522-4ED5-88CE-12237C630CDF}"/>
              </a:ext>
            </a:extLst>
          </p:cNvPr>
          <p:cNvSpPr>
            <a:spLocks noGrp="1"/>
          </p:cNvSpPr>
          <p:nvPr>
            <p:ph type="title"/>
          </p:nvPr>
        </p:nvSpPr>
        <p:spPr>
          <a:xfrm>
            <a:off x="5119437" y="1510439"/>
            <a:ext cx="6821551" cy="1688906"/>
          </a:xfrm>
        </p:spPr>
        <p:txBody>
          <a:bodyPr/>
          <a:lstStyle/>
          <a:p>
            <a:r>
              <a:rPr lang="en-US" sz="3500">
                <a:latin typeface="Tahoma" panose="020B0604030504040204" pitchFamily="34" charset="0"/>
                <a:ea typeface="Tahoma" panose="020B0604030504040204" pitchFamily="34" charset="0"/>
                <a:cs typeface="Tahoma" panose="020B0604030504040204" pitchFamily="34" charset="0"/>
              </a:rPr>
              <a:t>4. KẾT LUẬN VÀ PHÁT TRIỂN</a:t>
            </a:r>
            <a:endParaRPr lang="en-US" sz="3500" dirty="0">
              <a:latin typeface="Tahoma" panose="020B0604030504040204" pitchFamily="34" charset="0"/>
              <a:ea typeface="Tahoma" panose="020B0604030504040204" pitchFamily="34" charset="0"/>
              <a:cs typeface="Tahoma" panose="020B0604030504040204" pitchFamily="34" charset="0"/>
            </a:endParaRPr>
          </a:p>
        </p:txBody>
      </p:sp>
      <p:sp>
        <p:nvSpPr>
          <p:cNvPr id="11" name="Text Placeholder 10">
            <a:extLst>
              <a:ext uri="{FF2B5EF4-FFF2-40B4-BE49-F238E27FC236}">
                <a16:creationId xmlns:a16="http://schemas.microsoft.com/office/drawing/2014/main" id="{D0A81097-74C5-5174-C976-6886B7492C22}"/>
              </a:ext>
            </a:extLst>
          </p:cNvPr>
          <p:cNvSpPr>
            <a:spLocks noGrp="1"/>
          </p:cNvSpPr>
          <p:nvPr>
            <p:ph type="body" sz="quarter" idx="29"/>
          </p:nvPr>
        </p:nvSpPr>
        <p:spPr>
          <a:xfrm>
            <a:off x="5380999" y="3294529"/>
            <a:ext cx="6559989" cy="1637961"/>
          </a:xfrm>
        </p:spPr>
        <p:txBody>
          <a:bodyPr/>
          <a:lstStyle/>
          <a:p>
            <a:pPr lvl="0">
              <a:lnSpc>
                <a:spcPct val="150000"/>
              </a:lnSpc>
              <a:spcBef>
                <a:spcPts val="1200"/>
              </a:spcBef>
              <a:spcAft>
                <a:spcPts val="300"/>
              </a:spcAft>
            </a:pPr>
            <a:r>
              <a:rPr lang="en-US" sz="1800" b="1">
                <a:effectLst/>
                <a:latin typeface="Tahoma" panose="020B0604030504040204" pitchFamily="34" charset="0"/>
                <a:ea typeface="Tahoma" panose="020B0604030504040204" pitchFamily="34" charset="0"/>
                <a:cs typeface="Tahoma" panose="020B0604030504040204" pitchFamily="34" charset="0"/>
              </a:rPr>
              <a:t>Kết quả đạt được, nhược điểm, hướng phát triển.</a:t>
            </a:r>
          </a:p>
        </p:txBody>
      </p:sp>
      <p:sp>
        <p:nvSpPr>
          <p:cNvPr id="5" name="Slide Number Placeholder 4">
            <a:extLst>
              <a:ext uri="{FF2B5EF4-FFF2-40B4-BE49-F238E27FC236}">
                <a16:creationId xmlns:a16="http://schemas.microsoft.com/office/drawing/2014/main" id="{4EFEFBC4-6010-CB6F-95AC-F1771A2DC5B5}"/>
              </a:ext>
            </a:extLst>
          </p:cNvPr>
          <p:cNvSpPr>
            <a:spLocks noGrp="1"/>
          </p:cNvSpPr>
          <p:nvPr>
            <p:ph type="sldNum" sz="quarter" idx="31"/>
          </p:nvPr>
        </p:nvSpPr>
        <p:spPr>
          <a:xfrm>
            <a:off x="11117549" y="6217920"/>
            <a:ext cx="535212" cy="365125"/>
          </a:xfrm>
        </p:spPr>
        <p:txBody>
          <a:bodyPr/>
          <a:lstStyle/>
          <a:p>
            <a:r>
              <a:rPr lang="en-US" altLang="zh-CN" noProof="0">
                <a:latin typeface="Tahoma" panose="020B0604030504040204" pitchFamily="34" charset="0"/>
                <a:ea typeface="Tahoma" panose="020B0604030504040204" pitchFamily="34" charset="0"/>
                <a:cs typeface="Tahoma" panose="020B0604030504040204" pitchFamily="34" charset="0"/>
              </a:rPr>
              <a:t>24</a:t>
            </a:r>
            <a:endParaRPr lang="en-US" altLang="zh-CN" noProof="0" dirty="0">
              <a:latin typeface="Tahoma" panose="020B0604030504040204" pitchFamily="34" charset="0"/>
              <a:ea typeface="Tahoma" panose="020B0604030504040204" pitchFamily="34" charset="0"/>
              <a:cs typeface="Tahoma" panose="020B0604030504040204" pitchFamily="34" charset="0"/>
            </a:endParaRPr>
          </a:p>
        </p:txBody>
      </p:sp>
      <p:sp>
        <p:nvSpPr>
          <p:cNvPr id="3" name="Footer Placeholder 3">
            <a:extLst>
              <a:ext uri="{FF2B5EF4-FFF2-40B4-BE49-F238E27FC236}">
                <a16:creationId xmlns:a16="http://schemas.microsoft.com/office/drawing/2014/main" id="{801BFFA6-85E3-852E-0196-A835C3BA1C6C}"/>
              </a:ext>
            </a:extLst>
          </p:cNvPr>
          <p:cNvSpPr txBox="1">
            <a:spLocks/>
          </p:cNvSpPr>
          <p:nvPr/>
        </p:nvSpPr>
        <p:spPr>
          <a:xfrm>
            <a:off x="-904363" y="6513576"/>
            <a:ext cx="6136248"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a:t>
            </a:r>
            <a:r>
              <a:rPr lang="en-US" sz="800">
                <a:latin typeface="Tahoma" panose="020B0604030504040204" pitchFamily="34" charset="0"/>
                <a:ea typeface="Tahoma" panose="020B0604030504040204" pitchFamily="34" charset="0"/>
                <a:cs typeface="Tahoma" panose="020B0604030504040204" pitchFamily="34" charset="0"/>
              </a:rPr>
              <a:t> </a:t>
            </a:r>
            <a:r>
              <a:rPr lang="en-US" sz="800" b="1">
                <a:effectLst/>
                <a:latin typeface="Tahoma" panose="020B0604030504040204" pitchFamily="34" charset="0"/>
                <a:ea typeface="Tahoma" panose="020B0604030504040204" pitchFamily="34" charset="0"/>
                <a:cs typeface="Tahoma" panose="020B0604030504040204" pitchFamily="34" charset="0"/>
              </a:rPr>
              <a:t>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82695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22D0C-9E73-2BA4-9259-B6BF9CF4E997}"/>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813E9E6-7248-2C7A-0844-556767879334}"/>
              </a:ext>
            </a:extLst>
          </p:cNvPr>
          <p:cNvSpPr>
            <a:spLocks noGrp="1"/>
          </p:cNvSpPr>
          <p:nvPr>
            <p:ph type="sldNum" sz="quarter" idx="29"/>
          </p:nvPr>
        </p:nvSpPr>
        <p:spPr/>
        <p:txBody>
          <a:bodyPr/>
          <a:lstStyle/>
          <a:p>
            <a:r>
              <a:rPr lang="en-US" altLang="zh-CN">
                <a:latin typeface="Tahoma" panose="020B0604030504040204" pitchFamily="34" charset="0"/>
                <a:ea typeface="Tahoma" panose="020B0604030504040204" pitchFamily="34" charset="0"/>
                <a:cs typeface="Tahoma" panose="020B0604030504040204" pitchFamily="34" charset="0"/>
              </a:rPr>
              <a:t>25</a:t>
            </a:r>
            <a:endParaRPr lang="en-US" altLang="zh-CN" dirty="0">
              <a:latin typeface="Tahoma" panose="020B0604030504040204" pitchFamily="34" charset="0"/>
              <a:ea typeface="Tahoma" panose="020B0604030504040204" pitchFamily="34" charset="0"/>
              <a:cs typeface="Tahoma" panose="020B0604030504040204" pitchFamily="34" charset="0"/>
            </a:endParaRPr>
          </a:p>
        </p:txBody>
      </p:sp>
      <p:sp>
        <p:nvSpPr>
          <p:cNvPr id="6" name="Title 5">
            <a:extLst>
              <a:ext uri="{FF2B5EF4-FFF2-40B4-BE49-F238E27FC236}">
                <a16:creationId xmlns:a16="http://schemas.microsoft.com/office/drawing/2014/main" id="{860AA379-73FD-77CE-B490-B4687810966F}"/>
              </a:ext>
            </a:extLst>
          </p:cNvPr>
          <p:cNvSpPr>
            <a:spLocks noGrp="1"/>
          </p:cNvSpPr>
          <p:nvPr>
            <p:ph type="title"/>
          </p:nvPr>
        </p:nvSpPr>
        <p:spPr>
          <a:xfrm>
            <a:off x="403950" y="210830"/>
            <a:ext cx="4966448" cy="694605"/>
          </a:xfrm>
        </p:spPr>
        <p:txBody>
          <a:bodyPr/>
          <a:lstStyle/>
          <a:p>
            <a:r>
              <a:rPr lang="en-US" sz="2000">
                <a:latin typeface="Tahoma" panose="020B0604030504040204" pitchFamily="34" charset="0"/>
                <a:ea typeface="Tahoma" panose="020B0604030504040204" pitchFamily="34" charset="0"/>
                <a:cs typeface="Tahoma" panose="020B0604030504040204" pitchFamily="34" charset="0"/>
              </a:rPr>
              <a:t>4. KẾT LUẬN VÀ PHÁT TRIỂN</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9" name="TextBox 8">
            <a:extLst>
              <a:ext uri="{FF2B5EF4-FFF2-40B4-BE49-F238E27FC236}">
                <a16:creationId xmlns:a16="http://schemas.microsoft.com/office/drawing/2014/main" id="{3CE6766E-3E37-B480-CEF2-F8B0AB8C710A}"/>
              </a:ext>
            </a:extLst>
          </p:cNvPr>
          <p:cNvSpPr txBox="1"/>
          <p:nvPr/>
        </p:nvSpPr>
        <p:spPr>
          <a:xfrm>
            <a:off x="590006" y="790907"/>
            <a:ext cx="5459506" cy="789960"/>
          </a:xfrm>
          <a:prstGeom prst="rect">
            <a:avLst/>
          </a:prstGeom>
          <a:noFill/>
        </p:spPr>
        <p:txBody>
          <a:bodyPr wrap="square">
            <a:spAutoFit/>
          </a:bodyPr>
          <a:lstStyle/>
          <a:p>
            <a:pPr>
              <a:lnSpc>
                <a:spcPct val="150000"/>
              </a:lnSpc>
            </a:pPr>
            <a:r>
              <a:rPr lang="vi-VN" sz="1600">
                <a:latin typeface="Tahoma" panose="020B0604030504040204" pitchFamily="34" charset="0"/>
                <a:ea typeface="Tahoma" panose="020B0604030504040204" pitchFamily="34" charset="0"/>
                <a:cs typeface="Tahoma" panose="020B0604030504040204" pitchFamily="34" charset="0"/>
              </a:rPr>
              <a:t>4.1. Kết quả đạt được</a:t>
            </a:r>
            <a:endParaRPr lang="en-US" sz="1600">
              <a:latin typeface="Tahoma" panose="020B0604030504040204" pitchFamily="34" charset="0"/>
              <a:ea typeface="Tahoma" panose="020B0604030504040204" pitchFamily="34" charset="0"/>
              <a:cs typeface="Tahoma" panose="020B0604030504040204" pitchFamily="34" charset="0"/>
            </a:endParaRPr>
          </a:p>
          <a:p>
            <a:pPr>
              <a:lnSpc>
                <a:spcPct val="150000"/>
              </a:lnSpc>
            </a:pPr>
            <a:endParaRPr lang="vi-VN" sz="1600">
              <a:latin typeface="Tahoma" panose="020B0604030504040204" pitchFamily="34" charset="0"/>
              <a:ea typeface="Tahoma" panose="020B0604030504040204" pitchFamily="34" charset="0"/>
              <a:cs typeface="Tahoma" panose="020B0604030504040204" pitchFamily="34" charset="0"/>
            </a:endParaRPr>
          </a:p>
        </p:txBody>
      </p:sp>
      <p:pic>
        <p:nvPicPr>
          <p:cNvPr id="7" name="Picture 6">
            <a:extLst>
              <a:ext uri="{FF2B5EF4-FFF2-40B4-BE49-F238E27FC236}">
                <a16:creationId xmlns:a16="http://schemas.microsoft.com/office/drawing/2014/main" id="{AD92EA5F-D31D-04EC-FD6B-6D3F9074BCC0}"/>
              </a:ext>
            </a:extLst>
          </p:cNvPr>
          <p:cNvPicPr>
            <a:picLocks noChangeAspect="1"/>
          </p:cNvPicPr>
          <p:nvPr/>
        </p:nvPicPr>
        <p:blipFill>
          <a:blip r:embed="rId2"/>
          <a:stretch>
            <a:fillRect/>
          </a:stretch>
        </p:blipFill>
        <p:spPr>
          <a:xfrm>
            <a:off x="9784046" y="3631531"/>
            <a:ext cx="2079740" cy="2079740"/>
          </a:xfrm>
          <a:prstGeom prst="rect">
            <a:avLst/>
          </a:prstGeom>
        </p:spPr>
      </p:pic>
      <p:pic>
        <p:nvPicPr>
          <p:cNvPr id="8" name="Picture Placeholder 7">
            <a:extLst>
              <a:ext uri="{FF2B5EF4-FFF2-40B4-BE49-F238E27FC236}">
                <a16:creationId xmlns:a16="http://schemas.microsoft.com/office/drawing/2014/main" id="{E7F69D36-1583-767E-FCAD-79F29B682683}"/>
              </a:ext>
            </a:extLst>
          </p:cNvPr>
          <p:cNvPicPr>
            <a:picLocks noChangeAspect="1"/>
          </p:cNvPicPr>
          <p:nvPr/>
        </p:nvPicPr>
        <p:blipFill>
          <a:blip r:embed="rId3"/>
          <a:srcRect t="6864" b="6864"/>
          <a:stretch>
            <a:fillRect/>
          </a:stretch>
        </p:blipFill>
        <p:spPr>
          <a:xfrm>
            <a:off x="9622657" y="312624"/>
            <a:ext cx="1800808" cy="207093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2" name="Footer Placeholder 3">
            <a:extLst>
              <a:ext uri="{FF2B5EF4-FFF2-40B4-BE49-F238E27FC236}">
                <a16:creationId xmlns:a16="http://schemas.microsoft.com/office/drawing/2014/main" id="{6E0B8655-E08C-02FB-1787-93B91FDCCDD5}"/>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a:t>
            </a:r>
            <a:r>
              <a:rPr lang="en-US" sz="800">
                <a:latin typeface="Tahoma" panose="020B0604030504040204" pitchFamily="34" charset="0"/>
                <a:ea typeface="Tahoma" panose="020B0604030504040204" pitchFamily="34" charset="0"/>
                <a:cs typeface="Tahoma" panose="020B0604030504040204" pitchFamily="34" charset="0"/>
              </a:rPr>
              <a:t> </a:t>
            </a:r>
            <a:r>
              <a:rPr lang="en-US" sz="800" b="1">
                <a:effectLst/>
                <a:latin typeface="Tahoma" panose="020B0604030504040204" pitchFamily="34" charset="0"/>
                <a:ea typeface="Tahoma" panose="020B0604030504040204" pitchFamily="34" charset="0"/>
                <a:cs typeface="Tahoma" panose="020B0604030504040204" pitchFamily="34" charset="0"/>
              </a:rPr>
              <a:t>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sp>
        <p:nvSpPr>
          <p:cNvPr id="10" name="Rectangle 2">
            <a:extLst>
              <a:ext uri="{FF2B5EF4-FFF2-40B4-BE49-F238E27FC236}">
                <a16:creationId xmlns:a16="http://schemas.microsoft.com/office/drawing/2014/main" id="{A787FCA1-33AA-56F4-CE58-5FE9674905C7}"/>
              </a:ext>
            </a:extLst>
          </p:cNvPr>
          <p:cNvSpPr>
            <a:spLocks noChangeArrowheads="1"/>
          </p:cNvSpPr>
          <p:nvPr/>
        </p:nvSpPr>
        <p:spPr bwMode="auto">
          <a:xfrm>
            <a:off x="590006" y="1185887"/>
            <a:ext cx="8757492" cy="3735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tabLst/>
            </a:pPr>
            <a:r>
              <a:rPr kumimoji="0" lang="en-US" altLang="en-US" sz="1600" u="none" strike="noStrike" cap="none" normalizeH="0" baseline="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Mục tiêu đạt được: Quản lý nguyên vật liệu, đơn hàng, vận chuyển, tồn kho, trao đổi thông tin trong chuỗi cung ứng.</a:t>
            </a:r>
          </a:p>
          <a:p>
            <a:pPr marL="0" marR="0" lvl="0" indent="0" algn="l" defTabSz="914400" rtl="0" eaLnBrk="0" fontAlgn="base" latinLnBrk="0" hangingPunct="0">
              <a:lnSpc>
                <a:spcPct val="150000"/>
              </a:lnSpc>
              <a:spcBef>
                <a:spcPct val="0"/>
              </a:spcBef>
              <a:spcAft>
                <a:spcPct val="0"/>
              </a:spcAft>
              <a:buClrTx/>
              <a:buSzTx/>
              <a:tabLst/>
            </a:pPr>
            <a:r>
              <a:rPr kumimoji="0" lang="en-US" altLang="en-US" sz="1600" u="none" strike="noStrike" cap="none" normalizeH="0" baseline="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Yêu cầu phi chức năng: Bảo mật, ổn định, trải nghiệm người dùng tốt.</a:t>
            </a:r>
          </a:p>
          <a:p>
            <a:pPr marL="0" marR="0" lvl="0" indent="0" algn="l" defTabSz="914400" rtl="0" eaLnBrk="0" fontAlgn="base" latinLnBrk="0" hangingPunct="0">
              <a:lnSpc>
                <a:spcPct val="150000"/>
              </a:lnSpc>
              <a:spcBef>
                <a:spcPct val="0"/>
              </a:spcBef>
              <a:spcAft>
                <a:spcPct val="0"/>
              </a:spcAft>
              <a:buClrTx/>
              <a:buSzTx/>
              <a:tabLst/>
            </a:pPr>
            <a:r>
              <a:rPr kumimoji="0" lang="en-US" altLang="en-US" sz="1600" u="none" strike="noStrike" cap="none" normalizeH="0" baseline="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Kiến thức &amp; kỹ năng: Nâng cao Node.js, React.js, MySQL; rèn luyện phân tích, thiết kế, quản lý dự án.</a:t>
            </a:r>
          </a:p>
          <a:p>
            <a:pPr marL="0" marR="0" lvl="0" indent="0" algn="l" defTabSz="914400" rtl="0" eaLnBrk="0" fontAlgn="base" latinLnBrk="0" hangingPunct="0">
              <a:lnSpc>
                <a:spcPct val="150000"/>
              </a:lnSpc>
              <a:spcBef>
                <a:spcPct val="0"/>
              </a:spcBef>
              <a:spcAft>
                <a:spcPct val="0"/>
              </a:spcAft>
              <a:buClrTx/>
              <a:buSzTx/>
              <a:tabLst/>
            </a:pPr>
            <a:r>
              <a:rPr kumimoji="0" lang="en-US" altLang="en-US" sz="1600" u="none" strike="noStrike" cap="none" normalizeH="0" baseline="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Giao diện thân thiện.</a:t>
            </a:r>
          </a:p>
          <a:p>
            <a:pPr marL="0" marR="0" lvl="0" indent="0" algn="l" defTabSz="914400" rtl="0" eaLnBrk="0" fontAlgn="base" latinLnBrk="0" hangingPunct="0">
              <a:lnSpc>
                <a:spcPct val="150000"/>
              </a:lnSpc>
              <a:spcBef>
                <a:spcPct val="0"/>
              </a:spcBef>
              <a:spcAft>
                <a:spcPct val="0"/>
              </a:spcAft>
              <a:buClrTx/>
              <a:buSzTx/>
              <a:tabLst/>
            </a:pPr>
            <a:r>
              <a:rPr kumimoji="0" lang="en-US" altLang="en-US" sz="1600" u="none" strike="noStrike" cap="none" normalizeH="0" baseline="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Quản lý tập trung.</a:t>
            </a:r>
          </a:p>
          <a:p>
            <a:pPr marL="0" marR="0" lvl="0" indent="0" algn="l" defTabSz="914400" rtl="0" eaLnBrk="0" fontAlgn="base" latinLnBrk="0" hangingPunct="0">
              <a:lnSpc>
                <a:spcPct val="150000"/>
              </a:lnSpc>
              <a:spcBef>
                <a:spcPct val="0"/>
              </a:spcBef>
              <a:spcAft>
                <a:spcPct val="0"/>
              </a:spcAft>
              <a:buClrTx/>
              <a:buSzTx/>
              <a:tabLst/>
            </a:pPr>
            <a:r>
              <a:rPr kumimoji="0" lang="en-US" altLang="en-US" sz="1600" u="none" strike="noStrike" cap="none" normalizeH="0" baseline="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Tiết kiệm thời gian, nâng cao hiệu quả vận hành.</a:t>
            </a:r>
          </a:p>
          <a:p>
            <a:pPr marL="0" marR="0" lvl="0" indent="0" algn="l" defTabSz="914400" rtl="0" eaLnBrk="0" fontAlgn="base" latinLnBrk="0" hangingPunct="0">
              <a:lnSpc>
                <a:spcPct val="150000"/>
              </a:lnSpc>
              <a:spcBef>
                <a:spcPct val="0"/>
              </a:spcBef>
              <a:spcAft>
                <a:spcPct val="0"/>
              </a:spcAft>
              <a:buClrTx/>
              <a:buSzTx/>
              <a:tabLst/>
            </a:pPr>
            <a:r>
              <a:rPr kumimoji="0" lang="en-US" altLang="en-US" sz="1600" u="none" strike="noStrike" cap="none" normalizeH="0" baseline="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Phân quyền linh hoạt.</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600" u="none" strike="noStrike" cap="none" normalizeH="0" baseline="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69072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85AEFA-8D8F-018E-F6DC-8899C9EB8842}"/>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730267B-A84C-ADC6-0232-09423763E00E}"/>
              </a:ext>
            </a:extLst>
          </p:cNvPr>
          <p:cNvSpPr>
            <a:spLocks noGrp="1"/>
          </p:cNvSpPr>
          <p:nvPr>
            <p:ph type="sldNum" sz="quarter" idx="29"/>
          </p:nvPr>
        </p:nvSpPr>
        <p:spPr/>
        <p:txBody>
          <a:bodyPr/>
          <a:lstStyle/>
          <a:p>
            <a:r>
              <a:rPr lang="en-US" altLang="zh-CN">
                <a:latin typeface="Tahoma" panose="020B0604030504040204" pitchFamily="34" charset="0"/>
                <a:ea typeface="Tahoma" panose="020B0604030504040204" pitchFamily="34" charset="0"/>
                <a:cs typeface="Tahoma" panose="020B0604030504040204" pitchFamily="34" charset="0"/>
              </a:rPr>
              <a:t>26</a:t>
            </a:r>
            <a:endParaRPr lang="en-US" altLang="zh-CN" dirty="0">
              <a:latin typeface="Tahoma" panose="020B0604030504040204" pitchFamily="34" charset="0"/>
              <a:ea typeface="Tahoma" panose="020B0604030504040204" pitchFamily="34" charset="0"/>
              <a:cs typeface="Tahoma" panose="020B0604030504040204" pitchFamily="34" charset="0"/>
            </a:endParaRPr>
          </a:p>
        </p:txBody>
      </p:sp>
      <p:sp>
        <p:nvSpPr>
          <p:cNvPr id="6" name="Title 5">
            <a:extLst>
              <a:ext uri="{FF2B5EF4-FFF2-40B4-BE49-F238E27FC236}">
                <a16:creationId xmlns:a16="http://schemas.microsoft.com/office/drawing/2014/main" id="{99A8313C-3987-DDA7-BA19-D5A565E4D77A}"/>
              </a:ext>
            </a:extLst>
          </p:cNvPr>
          <p:cNvSpPr>
            <a:spLocks noGrp="1"/>
          </p:cNvSpPr>
          <p:nvPr>
            <p:ph type="title"/>
          </p:nvPr>
        </p:nvSpPr>
        <p:spPr>
          <a:xfrm>
            <a:off x="403950" y="210830"/>
            <a:ext cx="4966448" cy="694605"/>
          </a:xfrm>
        </p:spPr>
        <p:txBody>
          <a:bodyPr/>
          <a:lstStyle/>
          <a:p>
            <a:r>
              <a:rPr lang="en-US" sz="2000">
                <a:latin typeface="Tahoma" panose="020B0604030504040204" pitchFamily="34" charset="0"/>
                <a:ea typeface="Tahoma" panose="020B0604030504040204" pitchFamily="34" charset="0"/>
                <a:cs typeface="Tahoma" panose="020B0604030504040204" pitchFamily="34" charset="0"/>
              </a:rPr>
              <a:t>4. KẾT LUẬN VÀ PHÁT TRIỂN</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75EE4696-56DA-4236-A69E-051DE7FE6387}"/>
              </a:ext>
            </a:extLst>
          </p:cNvPr>
          <p:cNvSpPr txBox="1"/>
          <p:nvPr/>
        </p:nvSpPr>
        <p:spPr>
          <a:xfrm>
            <a:off x="573085" y="757504"/>
            <a:ext cx="6562164" cy="420628"/>
          </a:xfrm>
          <a:prstGeom prst="rect">
            <a:avLst/>
          </a:prstGeom>
          <a:noFill/>
        </p:spPr>
        <p:txBody>
          <a:bodyPr wrap="square">
            <a:spAutoFit/>
          </a:bodyPr>
          <a:lstStyle/>
          <a:p>
            <a:pPr>
              <a:lnSpc>
                <a:spcPct val="150000"/>
              </a:lnSpc>
            </a:pPr>
            <a:r>
              <a:rPr lang="vi-VN" sz="1600">
                <a:latin typeface="Tahoma" panose="020B0604030504040204" pitchFamily="34" charset="0"/>
                <a:ea typeface="Tahoma" panose="020B0604030504040204" pitchFamily="34" charset="0"/>
                <a:cs typeface="Tahoma" panose="020B0604030504040204" pitchFamily="34" charset="0"/>
              </a:rPr>
              <a:t>4.2. </a:t>
            </a:r>
            <a:r>
              <a:rPr lang="en-US" sz="1600">
                <a:latin typeface="Tahoma" panose="020B0604030504040204" pitchFamily="34" charset="0"/>
                <a:ea typeface="Tahoma" panose="020B0604030504040204" pitchFamily="34" charset="0"/>
                <a:cs typeface="Tahoma" panose="020B0604030504040204" pitchFamily="34" charset="0"/>
              </a:rPr>
              <a:t>N</a:t>
            </a:r>
            <a:r>
              <a:rPr lang="vi-VN" sz="1600">
                <a:latin typeface="Tahoma" panose="020B0604030504040204" pitchFamily="34" charset="0"/>
                <a:ea typeface="Tahoma" panose="020B0604030504040204" pitchFamily="34" charset="0"/>
                <a:cs typeface="Tahoma" panose="020B0604030504040204" pitchFamily="34" charset="0"/>
              </a:rPr>
              <a:t>hược điểm</a:t>
            </a:r>
          </a:p>
        </p:txBody>
      </p:sp>
      <p:sp>
        <p:nvSpPr>
          <p:cNvPr id="11" name="TextBox 10">
            <a:extLst>
              <a:ext uri="{FF2B5EF4-FFF2-40B4-BE49-F238E27FC236}">
                <a16:creationId xmlns:a16="http://schemas.microsoft.com/office/drawing/2014/main" id="{C3D7FD4D-34BF-B96A-F830-371DB3FBD7B8}"/>
              </a:ext>
            </a:extLst>
          </p:cNvPr>
          <p:cNvSpPr txBox="1"/>
          <p:nvPr/>
        </p:nvSpPr>
        <p:spPr>
          <a:xfrm>
            <a:off x="573085" y="1250950"/>
            <a:ext cx="6272883" cy="225811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vi-VN" sz="1600">
                <a:latin typeface="Tahoma" panose="020B0604030504040204" pitchFamily="34" charset="0"/>
                <a:ea typeface="Tahoma" panose="020B0604030504040204" pitchFamily="34" charset="0"/>
                <a:cs typeface="Tahoma" panose="020B0604030504040204" pitchFamily="34" charset="0"/>
              </a:rPr>
              <a:t>Hạn chế trong tìm kiếm nâng cao: Tìm kiếm chưa tối ưu hóa với dữ liệu lớn, chưa hỗ trợ đề xuất thông minh.</a:t>
            </a:r>
          </a:p>
          <a:p>
            <a:pPr marL="285750" indent="-285750">
              <a:lnSpc>
                <a:spcPct val="150000"/>
              </a:lnSpc>
              <a:buFont typeface="Arial" panose="020B0604020202020204" pitchFamily="34" charset="0"/>
              <a:buChar char="•"/>
            </a:pPr>
            <a:r>
              <a:rPr lang="vi-VN" sz="1600">
                <a:latin typeface="Tahoma" panose="020B0604030504040204" pitchFamily="34" charset="0"/>
                <a:ea typeface="Tahoma" panose="020B0604030504040204" pitchFamily="34" charset="0"/>
                <a:cs typeface="Tahoma" panose="020B0604030504040204" pitchFamily="34" charset="0"/>
              </a:rPr>
              <a:t>Tính năng thanh toán: Chưa tích hợp cổng thanh toán trực tuyến hoàn chỉnh.</a:t>
            </a:r>
          </a:p>
          <a:p>
            <a:pPr marL="285750" indent="-285750">
              <a:lnSpc>
                <a:spcPct val="150000"/>
              </a:lnSpc>
              <a:buFont typeface="Arial" panose="020B0604020202020204" pitchFamily="34" charset="0"/>
              <a:buChar char="•"/>
            </a:pPr>
            <a:r>
              <a:rPr lang="vi-VN" sz="1600">
                <a:latin typeface="Tahoma" panose="020B0604030504040204" pitchFamily="34" charset="0"/>
                <a:ea typeface="Tahoma" panose="020B0604030504040204" pitchFamily="34" charset="0"/>
                <a:cs typeface="Tahoma" panose="020B0604030504040204" pitchFamily="34" charset="0"/>
              </a:rPr>
              <a:t>Khả năng mở rộng: Cần tối ưu thêm để hỗ trợ lượng lớn người dùng đồng thời.</a:t>
            </a:r>
          </a:p>
        </p:txBody>
      </p:sp>
      <p:sp>
        <p:nvSpPr>
          <p:cNvPr id="3" name="Footer Placeholder 3">
            <a:extLst>
              <a:ext uri="{FF2B5EF4-FFF2-40B4-BE49-F238E27FC236}">
                <a16:creationId xmlns:a16="http://schemas.microsoft.com/office/drawing/2014/main" id="{E043843A-1E18-D5F7-1121-6984073BFAD7}"/>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a:t>
            </a:r>
            <a:r>
              <a:rPr lang="en-US" sz="800">
                <a:latin typeface="Tahoma" panose="020B0604030504040204" pitchFamily="34" charset="0"/>
                <a:ea typeface="Tahoma" panose="020B0604030504040204" pitchFamily="34" charset="0"/>
                <a:cs typeface="Tahoma" panose="020B0604030504040204" pitchFamily="34" charset="0"/>
              </a:rPr>
              <a:t> </a:t>
            </a:r>
            <a:r>
              <a:rPr lang="en-US" sz="800" b="1">
                <a:effectLst/>
                <a:latin typeface="Tahoma" panose="020B0604030504040204" pitchFamily="34" charset="0"/>
                <a:ea typeface="Tahoma" panose="020B0604030504040204" pitchFamily="34" charset="0"/>
                <a:cs typeface="Tahoma" panose="020B0604030504040204" pitchFamily="34" charset="0"/>
              </a:rPr>
              <a:t>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568739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AA223-460E-9118-C4F6-9A6D91D160EE}"/>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9D10549-9F14-9041-9D58-B278F3FB1E56}"/>
              </a:ext>
            </a:extLst>
          </p:cNvPr>
          <p:cNvSpPr>
            <a:spLocks noGrp="1"/>
          </p:cNvSpPr>
          <p:nvPr>
            <p:ph type="sldNum" sz="quarter" idx="29"/>
          </p:nvPr>
        </p:nvSpPr>
        <p:spPr/>
        <p:txBody>
          <a:bodyPr/>
          <a:lstStyle/>
          <a:p>
            <a:r>
              <a:rPr lang="en-US" altLang="zh-CN">
                <a:latin typeface="Tahoma" panose="020B0604030504040204" pitchFamily="34" charset="0"/>
                <a:ea typeface="Tahoma" panose="020B0604030504040204" pitchFamily="34" charset="0"/>
                <a:cs typeface="Tahoma" panose="020B0604030504040204" pitchFamily="34" charset="0"/>
              </a:rPr>
              <a:t>27</a:t>
            </a:r>
            <a:endParaRPr lang="en-US" altLang="zh-CN" dirty="0">
              <a:latin typeface="Tahoma" panose="020B0604030504040204" pitchFamily="34" charset="0"/>
              <a:ea typeface="Tahoma" panose="020B0604030504040204" pitchFamily="34" charset="0"/>
              <a:cs typeface="Tahoma" panose="020B0604030504040204" pitchFamily="34" charset="0"/>
            </a:endParaRPr>
          </a:p>
        </p:txBody>
      </p:sp>
      <p:sp>
        <p:nvSpPr>
          <p:cNvPr id="6" name="Title 5">
            <a:extLst>
              <a:ext uri="{FF2B5EF4-FFF2-40B4-BE49-F238E27FC236}">
                <a16:creationId xmlns:a16="http://schemas.microsoft.com/office/drawing/2014/main" id="{9296A254-8E54-04B9-7301-95F348470923}"/>
              </a:ext>
            </a:extLst>
          </p:cNvPr>
          <p:cNvSpPr>
            <a:spLocks noGrp="1"/>
          </p:cNvSpPr>
          <p:nvPr>
            <p:ph type="title"/>
          </p:nvPr>
        </p:nvSpPr>
        <p:spPr>
          <a:xfrm>
            <a:off x="403950" y="210830"/>
            <a:ext cx="4966448" cy="694605"/>
          </a:xfrm>
        </p:spPr>
        <p:txBody>
          <a:bodyPr/>
          <a:lstStyle/>
          <a:p>
            <a:r>
              <a:rPr lang="en-US" sz="2000">
                <a:latin typeface="Tahoma" panose="020B0604030504040204" pitchFamily="34" charset="0"/>
                <a:ea typeface="Tahoma" panose="020B0604030504040204" pitchFamily="34" charset="0"/>
                <a:cs typeface="Tahoma" panose="020B0604030504040204" pitchFamily="34" charset="0"/>
              </a:rPr>
              <a:t>4. KẾT LUẬN VÀ PHÁT TRIỂN</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F5F3B45E-1729-6812-E0C3-A713F20D1914}"/>
              </a:ext>
            </a:extLst>
          </p:cNvPr>
          <p:cNvSpPr txBox="1"/>
          <p:nvPr/>
        </p:nvSpPr>
        <p:spPr>
          <a:xfrm>
            <a:off x="669166" y="805164"/>
            <a:ext cx="6096000" cy="2996782"/>
          </a:xfrm>
          <a:prstGeom prst="rect">
            <a:avLst/>
          </a:prstGeom>
          <a:noFill/>
        </p:spPr>
        <p:txBody>
          <a:bodyPr wrap="square">
            <a:spAutoFit/>
          </a:bodyPr>
          <a:lstStyle/>
          <a:p>
            <a:pPr>
              <a:lnSpc>
                <a:spcPct val="150000"/>
              </a:lnSpc>
            </a:pPr>
            <a:r>
              <a:rPr lang="vi-VN" sz="1600">
                <a:latin typeface="Tahoma" panose="020B0604030504040204" pitchFamily="34" charset="0"/>
                <a:ea typeface="Tahoma" panose="020B0604030504040204" pitchFamily="34" charset="0"/>
                <a:cs typeface="Tahoma" panose="020B0604030504040204" pitchFamily="34" charset="0"/>
              </a:rPr>
              <a:t>4.3. Hướng phát triển</a:t>
            </a:r>
          </a:p>
          <a:p>
            <a:pPr marL="285750" indent="-285750">
              <a:lnSpc>
                <a:spcPct val="150000"/>
              </a:lnSpc>
              <a:buFont typeface="Arial" panose="020B0604020202020204" pitchFamily="34" charset="0"/>
              <a:buChar char="•"/>
            </a:pPr>
            <a:r>
              <a:rPr lang="vi-VN" sz="1600">
                <a:latin typeface="Tahoma" panose="020B0604030504040204" pitchFamily="34" charset="0"/>
                <a:ea typeface="Tahoma" panose="020B0604030504040204" pitchFamily="34" charset="0"/>
                <a:cs typeface="Tahoma" panose="020B0604030504040204" pitchFamily="34" charset="0"/>
              </a:rPr>
              <a:t>Tối ưu hóa di động: Cải thiện giao diện trên thiết bị di động.</a:t>
            </a:r>
          </a:p>
          <a:p>
            <a:pPr marL="285750" indent="-285750">
              <a:lnSpc>
                <a:spcPct val="150000"/>
              </a:lnSpc>
              <a:buFont typeface="Arial" panose="020B0604020202020204" pitchFamily="34" charset="0"/>
              <a:buChar char="•"/>
            </a:pPr>
            <a:r>
              <a:rPr lang="vi-VN" sz="1600">
                <a:latin typeface="Tahoma" panose="020B0604030504040204" pitchFamily="34" charset="0"/>
                <a:ea typeface="Tahoma" panose="020B0604030504040204" pitchFamily="34" charset="0"/>
                <a:cs typeface="Tahoma" panose="020B0604030504040204" pitchFamily="34" charset="0"/>
              </a:rPr>
              <a:t>Hỗ trợ khách hàng trực tuyến: Tích hợp chatbot hoặc live chat.</a:t>
            </a:r>
          </a:p>
          <a:p>
            <a:pPr marL="285750" indent="-285750">
              <a:lnSpc>
                <a:spcPct val="150000"/>
              </a:lnSpc>
              <a:buFont typeface="Arial" panose="020B0604020202020204" pitchFamily="34" charset="0"/>
              <a:buChar char="•"/>
            </a:pPr>
            <a:r>
              <a:rPr lang="vi-VN" sz="1600">
                <a:latin typeface="Tahoma" panose="020B0604030504040204" pitchFamily="34" charset="0"/>
                <a:ea typeface="Tahoma" panose="020B0604030504040204" pitchFamily="34" charset="0"/>
                <a:cs typeface="Tahoma" panose="020B0604030504040204" pitchFamily="34" charset="0"/>
              </a:rPr>
              <a:t>Mở rộng phương thức thanh toán và giao hàng: Hỗ trợ thanh toán quốc tế và giao hàng linh hoạt.</a:t>
            </a:r>
          </a:p>
          <a:p>
            <a:pPr marL="285750" indent="-285750">
              <a:lnSpc>
                <a:spcPct val="150000"/>
              </a:lnSpc>
              <a:buFont typeface="Arial" panose="020B0604020202020204" pitchFamily="34" charset="0"/>
              <a:buChar char="•"/>
            </a:pPr>
            <a:r>
              <a:rPr lang="vi-VN" sz="1600">
                <a:latin typeface="Tahoma" panose="020B0604030504040204" pitchFamily="34" charset="0"/>
                <a:ea typeface="Tahoma" panose="020B0604030504040204" pitchFamily="34" charset="0"/>
                <a:cs typeface="Tahoma" panose="020B0604030504040204" pitchFamily="34" charset="0"/>
              </a:rPr>
              <a:t>Tích hợp AI và Machine Learning: Gợi ý sản phẩm và tối ưu hóa trải nghiệm mua sắm.</a:t>
            </a:r>
          </a:p>
        </p:txBody>
      </p:sp>
      <p:pic>
        <p:nvPicPr>
          <p:cNvPr id="11" name="Picture 10">
            <a:extLst>
              <a:ext uri="{FF2B5EF4-FFF2-40B4-BE49-F238E27FC236}">
                <a16:creationId xmlns:a16="http://schemas.microsoft.com/office/drawing/2014/main" id="{DB135D75-5F3E-D6B3-8278-F7EB2BA014E8}"/>
              </a:ext>
            </a:extLst>
          </p:cNvPr>
          <p:cNvPicPr>
            <a:picLocks noChangeAspect="1"/>
          </p:cNvPicPr>
          <p:nvPr/>
        </p:nvPicPr>
        <p:blipFill>
          <a:blip r:embed="rId2"/>
          <a:stretch>
            <a:fillRect/>
          </a:stretch>
        </p:blipFill>
        <p:spPr>
          <a:xfrm>
            <a:off x="8172932" y="3086010"/>
            <a:ext cx="1536550" cy="1536550"/>
          </a:xfrm>
          <a:prstGeom prst="rect">
            <a:avLst/>
          </a:prstGeom>
        </p:spPr>
      </p:pic>
      <p:pic>
        <p:nvPicPr>
          <p:cNvPr id="15" name="Picture 14">
            <a:extLst>
              <a:ext uri="{FF2B5EF4-FFF2-40B4-BE49-F238E27FC236}">
                <a16:creationId xmlns:a16="http://schemas.microsoft.com/office/drawing/2014/main" id="{22831144-D96B-6A2C-73F6-A5A8DCD81037}"/>
              </a:ext>
            </a:extLst>
          </p:cNvPr>
          <p:cNvPicPr>
            <a:picLocks noChangeAspect="1"/>
          </p:cNvPicPr>
          <p:nvPr/>
        </p:nvPicPr>
        <p:blipFill>
          <a:blip r:embed="rId3"/>
          <a:stretch>
            <a:fillRect/>
          </a:stretch>
        </p:blipFill>
        <p:spPr>
          <a:xfrm>
            <a:off x="6673870" y="531193"/>
            <a:ext cx="1954307" cy="1954307"/>
          </a:xfrm>
          <a:prstGeom prst="rect">
            <a:avLst/>
          </a:prstGeom>
        </p:spPr>
      </p:pic>
      <p:pic>
        <p:nvPicPr>
          <p:cNvPr id="4" name="Picture 3">
            <a:extLst>
              <a:ext uri="{FF2B5EF4-FFF2-40B4-BE49-F238E27FC236}">
                <a16:creationId xmlns:a16="http://schemas.microsoft.com/office/drawing/2014/main" id="{C7E31C80-CD94-B7A8-1087-19BBD580570C}"/>
              </a:ext>
            </a:extLst>
          </p:cNvPr>
          <p:cNvPicPr>
            <a:picLocks noChangeAspect="1"/>
          </p:cNvPicPr>
          <p:nvPr/>
        </p:nvPicPr>
        <p:blipFill>
          <a:blip r:embed="rId4"/>
          <a:stretch>
            <a:fillRect/>
          </a:stretch>
        </p:blipFill>
        <p:spPr>
          <a:xfrm>
            <a:off x="9390717" y="609599"/>
            <a:ext cx="1954306" cy="1954306"/>
          </a:xfrm>
          <a:prstGeom prst="rect">
            <a:avLst/>
          </a:prstGeom>
        </p:spPr>
      </p:pic>
      <p:sp>
        <p:nvSpPr>
          <p:cNvPr id="7" name="Footer Placeholder 3">
            <a:extLst>
              <a:ext uri="{FF2B5EF4-FFF2-40B4-BE49-F238E27FC236}">
                <a16:creationId xmlns:a16="http://schemas.microsoft.com/office/drawing/2014/main" id="{A2A11E24-465B-5322-B149-36B38F628A1D}"/>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a:t>
            </a:r>
            <a:r>
              <a:rPr lang="en-US" sz="800">
                <a:latin typeface="Tahoma" panose="020B0604030504040204" pitchFamily="34" charset="0"/>
                <a:ea typeface="Tahoma" panose="020B0604030504040204" pitchFamily="34" charset="0"/>
                <a:cs typeface="Tahoma" panose="020B0604030504040204" pitchFamily="34" charset="0"/>
              </a:rPr>
              <a:t> </a:t>
            </a:r>
            <a:r>
              <a:rPr lang="en-US" sz="800" b="1">
                <a:effectLst/>
                <a:latin typeface="Tahoma" panose="020B0604030504040204" pitchFamily="34" charset="0"/>
                <a:ea typeface="Tahoma" panose="020B0604030504040204" pitchFamily="34" charset="0"/>
                <a:cs typeface="Tahoma" panose="020B0604030504040204" pitchFamily="34" charset="0"/>
              </a:rPr>
              <a:t>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743506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4E6FA5A-94CB-9092-51F8-1199E87E1825}"/>
              </a:ext>
            </a:extLst>
          </p:cNvPr>
          <p:cNvSpPr>
            <a:spLocks noGrp="1"/>
          </p:cNvSpPr>
          <p:nvPr>
            <p:ph type="sldNum" sz="quarter" idx="12"/>
          </p:nvPr>
        </p:nvSpPr>
        <p:spPr/>
        <p:txBody>
          <a:bodyPr/>
          <a:lstStyle/>
          <a:p>
            <a:r>
              <a:rPr lang="en-US"/>
              <a:t>28</a:t>
            </a:r>
          </a:p>
        </p:txBody>
      </p:sp>
      <p:pic>
        <p:nvPicPr>
          <p:cNvPr id="7" name="Picture 6" descr="A screenshot of a computer&#10;&#10;AI-generated content may be incorrect.">
            <a:extLst>
              <a:ext uri="{FF2B5EF4-FFF2-40B4-BE49-F238E27FC236}">
                <a16:creationId xmlns:a16="http://schemas.microsoft.com/office/drawing/2014/main" id="{F2594171-6AD7-C8D9-055F-48D3405BAC7C}"/>
              </a:ext>
            </a:extLst>
          </p:cNvPr>
          <p:cNvPicPr>
            <a:picLocks noChangeAspect="1"/>
          </p:cNvPicPr>
          <p:nvPr/>
        </p:nvPicPr>
        <p:blipFill>
          <a:blip r:embed="rId2"/>
          <a:stretch>
            <a:fillRect/>
          </a:stretch>
        </p:blipFill>
        <p:spPr>
          <a:xfrm>
            <a:off x="3673986" y="0"/>
            <a:ext cx="4844028" cy="6858000"/>
          </a:xfrm>
          <a:prstGeom prst="rect">
            <a:avLst/>
          </a:prstGeom>
        </p:spPr>
      </p:pic>
    </p:spTree>
    <p:extLst>
      <p:ext uri="{BB962C8B-B14F-4D97-AF65-F5344CB8AC3E}">
        <p14:creationId xmlns:p14="http://schemas.microsoft.com/office/powerpoint/2010/main" val="873976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B5724-DD81-6990-7D94-CA8C916F5E55}"/>
              </a:ext>
            </a:extLst>
          </p:cNvPr>
          <p:cNvSpPr>
            <a:spLocks noGrp="1"/>
          </p:cNvSpPr>
          <p:nvPr>
            <p:ph type="title"/>
          </p:nvPr>
        </p:nvSpPr>
        <p:spPr>
          <a:xfrm>
            <a:off x="1465714" y="1980576"/>
            <a:ext cx="5257793" cy="2057441"/>
          </a:xfrm>
        </p:spPr>
        <p:txBody>
          <a:bodyPr/>
          <a:lstStyle/>
          <a:p>
            <a:pPr algn="ctr">
              <a:lnSpc>
                <a:spcPct val="115000"/>
              </a:lnSpc>
            </a:pPr>
            <a:r>
              <a:rPr lang="en-US" sz="2200" b="1">
                <a:effectLst/>
                <a:latin typeface="Tahoma" panose="020B0604030504040204" pitchFamily="34" charset="0"/>
                <a:ea typeface="Tahoma" panose="020B0604030504040204" pitchFamily="34" charset="0"/>
                <a:cs typeface="Tahoma" panose="020B0604030504040204" pitchFamily="34" charset="0"/>
              </a:rPr>
              <a:t>XÂY DỰNG HỆ THỐNG QUẢN LÝ </a:t>
            </a:r>
            <a:br>
              <a:rPr lang="en-US" sz="2200">
                <a:effectLst/>
                <a:latin typeface="Tahoma" panose="020B0604030504040204" pitchFamily="34" charset="0"/>
                <a:ea typeface="Tahoma" panose="020B0604030504040204" pitchFamily="34" charset="0"/>
                <a:cs typeface="Tahoma" panose="020B0604030504040204" pitchFamily="34" charset="0"/>
              </a:rPr>
            </a:br>
            <a:r>
              <a:rPr lang="en-US" sz="2200" b="1">
                <a:effectLst/>
                <a:latin typeface="Tahoma" panose="020B0604030504040204" pitchFamily="34" charset="0"/>
                <a:ea typeface="Tahoma" panose="020B0604030504040204" pitchFamily="34" charset="0"/>
                <a:cs typeface="Tahoma" panose="020B0604030504040204" pitchFamily="34" charset="0"/>
              </a:rPr>
              <a:t>CHUỖI CUNG ỨNG NGÀNH GỐM SỨ </a:t>
            </a:r>
            <a:br>
              <a:rPr lang="en-US" sz="2200" b="1">
                <a:effectLst/>
                <a:latin typeface="Tahoma" panose="020B0604030504040204" pitchFamily="34" charset="0"/>
                <a:ea typeface="Tahoma" panose="020B0604030504040204" pitchFamily="34" charset="0"/>
                <a:cs typeface="Tahoma" panose="020B0604030504040204" pitchFamily="34" charset="0"/>
              </a:rPr>
            </a:br>
            <a:r>
              <a:rPr lang="en-US" sz="2200" b="1">
                <a:effectLst/>
                <a:latin typeface="Tahoma" panose="020B0604030504040204" pitchFamily="34" charset="0"/>
                <a:ea typeface="Tahoma" panose="020B0604030504040204" pitchFamily="34" charset="0"/>
                <a:cs typeface="Tahoma" panose="020B0604030504040204" pitchFamily="34" charset="0"/>
              </a:rPr>
              <a:t>VIỆT NAM</a:t>
            </a:r>
            <a:endParaRPr lang="en-US" sz="2200">
              <a:effectLst/>
              <a:latin typeface="Tahoma" panose="020B0604030504040204" pitchFamily="34" charset="0"/>
              <a:ea typeface="Tahoma" panose="020B0604030504040204" pitchFamily="34" charset="0"/>
              <a:cs typeface="Tahoma" panose="020B0604030504040204" pitchFamily="34" charset="0"/>
            </a:endParaRPr>
          </a:p>
        </p:txBody>
      </p:sp>
      <p:sp>
        <p:nvSpPr>
          <p:cNvPr id="3" name="Text Placeholder 2">
            <a:extLst>
              <a:ext uri="{FF2B5EF4-FFF2-40B4-BE49-F238E27FC236}">
                <a16:creationId xmlns:a16="http://schemas.microsoft.com/office/drawing/2014/main" id="{E301D76E-59FD-5F9B-8746-903ADF495825}"/>
              </a:ext>
            </a:extLst>
          </p:cNvPr>
          <p:cNvSpPr>
            <a:spLocks noGrp="1"/>
          </p:cNvSpPr>
          <p:nvPr>
            <p:ph type="body" sz="quarter" idx="28"/>
          </p:nvPr>
        </p:nvSpPr>
        <p:spPr>
          <a:xfrm>
            <a:off x="1592400" y="4205986"/>
            <a:ext cx="2907881" cy="760288"/>
          </a:xfrm>
        </p:spPr>
        <p:txBody>
          <a:bodyPr/>
          <a:lstStyle/>
          <a:p>
            <a:r>
              <a:rPr lang="en-US" dirty="0" err="1">
                <a:latin typeface="Tahoma" panose="020B0604030504040204" pitchFamily="34" charset="0"/>
                <a:ea typeface="Tahoma" panose="020B0604030504040204" pitchFamily="34" charset="0"/>
                <a:cs typeface="Tahoma" panose="020B0604030504040204" pitchFamily="34" charset="0"/>
              </a:rPr>
              <a:t>Sử</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dụng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Reactjs</a:t>
            </a:r>
            <a:r>
              <a:rPr lang="en-US">
                <a:latin typeface="Tahoma" panose="020B0604030504040204" pitchFamily="34" charset="0"/>
                <a:ea typeface="Tahoma" panose="020B0604030504040204" pitchFamily="34" charset="0"/>
                <a:cs typeface="Tahoma" panose="020B0604030504040204" pitchFamily="34" charset="0"/>
              </a:rPr>
              <a:t>, Nodejs </a:t>
            </a:r>
            <a:r>
              <a:rPr lang="en-US" dirty="0" err="1">
                <a:latin typeface="Tahoma" panose="020B0604030504040204" pitchFamily="34" charset="0"/>
                <a:ea typeface="Tahoma" panose="020B0604030504040204" pitchFamily="34" charset="0"/>
                <a:cs typeface="Tahoma" panose="020B0604030504040204" pitchFamily="34" charset="0"/>
              </a:rPr>
              <a:t>và</a:t>
            </a:r>
            <a:r>
              <a:rPr lang="en-US" dirty="0">
                <a:latin typeface="Tahoma" panose="020B0604030504040204" pitchFamily="34" charset="0"/>
                <a:ea typeface="Tahoma" panose="020B0604030504040204" pitchFamily="34" charset="0"/>
                <a:cs typeface="Tahoma" panose="020B0604030504040204" pitchFamily="34" charset="0"/>
              </a:rPr>
              <a:t> MySQL</a:t>
            </a:r>
          </a:p>
        </p:txBody>
      </p:sp>
      <p:sp>
        <p:nvSpPr>
          <p:cNvPr id="4" name="Footer Placeholder 3">
            <a:extLst>
              <a:ext uri="{FF2B5EF4-FFF2-40B4-BE49-F238E27FC236}">
                <a16:creationId xmlns:a16="http://schemas.microsoft.com/office/drawing/2014/main" id="{E6D1F995-917F-BA2A-B3E9-92C1C77CF5B6}"/>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 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9">
            <a:extLst>
              <a:ext uri="{FF2B5EF4-FFF2-40B4-BE49-F238E27FC236}">
                <a16:creationId xmlns:a16="http://schemas.microsoft.com/office/drawing/2014/main" id="{1653E13A-750E-1637-7B8F-A010CB71C9C4}"/>
              </a:ext>
            </a:extLst>
          </p:cNvPr>
          <p:cNvSpPr txBox="1">
            <a:spLocks/>
          </p:cNvSpPr>
          <p:nvPr/>
        </p:nvSpPr>
        <p:spPr>
          <a:xfrm>
            <a:off x="11194169" y="6217920"/>
            <a:ext cx="4585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a:latin typeface="Tahoma" panose="020B0604030504040204" pitchFamily="34" charset="0"/>
                <a:ea typeface="Tahoma" panose="020B0604030504040204" pitchFamily="34" charset="0"/>
                <a:cs typeface="Tahoma" panose="020B0604030504040204" pitchFamily="34" charset="0"/>
              </a:rPr>
              <a:t>2</a:t>
            </a:r>
            <a:endParaRPr lang="en-US" altLang="zh-CN" sz="1200" dirty="0">
              <a:latin typeface="Tahoma" panose="020B0604030504040204" pitchFamily="34" charset="0"/>
              <a:ea typeface="Tahoma" panose="020B0604030504040204" pitchFamily="34" charset="0"/>
              <a:cs typeface="Tahoma" panose="020B0604030504040204" pitchFamily="34" charset="0"/>
            </a:endParaRPr>
          </a:p>
        </p:txBody>
      </p:sp>
      <p:pic>
        <p:nvPicPr>
          <p:cNvPr id="12" name="Picture 11" descr="A close-up of a potter's hands&#10;&#10;AI-generated content may be incorrect.">
            <a:extLst>
              <a:ext uri="{FF2B5EF4-FFF2-40B4-BE49-F238E27FC236}">
                <a16:creationId xmlns:a16="http://schemas.microsoft.com/office/drawing/2014/main" id="{5C38B707-EAFD-1097-E544-71E075F9451F}"/>
              </a:ext>
            </a:extLst>
          </p:cNvPr>
          <p:cNvPicPr>
            <a:picLocks noChangeAspect="1"/>
          </p:cNvPicPr>
          <p:nvPr/>
        </p:nvPicPr>
        <p:blipFill>
          <a:blip r:embed="rId2"/>
          <a:stretch>
            <a:fillRect/>
          </a:stretch>
        </p:blipFill>
        <p:spPr>
          <a:xfrm>
            <a:off x="7406095" y="2052726"/>
            <a:ext cx="3691822" cy="2461214"/>
          </a:xfrm>
          <a:prstGeom prst="rect">
            <a:avLst/>
          </a:prstGeom>
        </p:spPr>
      </p:pic>
    </p:spTree>
    <p:extLst>
      <p:ext uri="{BB962C8B-B14F-4D97-AF65-F5344CB8AC3E}">
        <p14:creationId xmlns:p14="http://schemas.microsoft.com/office/powerpoint/2010/main" val="4017958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6096000" y="3085158"/>
            <a:ext cx="5055698" cy="687683"/>
          </a:xfrm>
        </p:spPr>
        <p:txBody>
          <a:bodyPr/>
          <a:lstStyle/>
          <a:p>
            <a:r>
              <a:rPr lang="en-US" sz="5000">
                <a:latin typeface="Tahoma" panose="020B0604030504040204" pitchFamily="34" charset="0"/>
                <a:ea typeface="Tahoma" panose="020B0604030504040204" pitchFamily="34" charset="0"/>
                <a:cs typeface="Tahoma" panose="020B0604030504040204" pitchFamily="34" charset="0"/>
              </a:rPr>
              <a:t>Cảm ơn</a:t>
            </a:r>
            <a:endParaRPr lang="en-US" sz="5000" dirty="0">
              <a:latin typeface="Tahoma" panose="020B0604030504040204" pitchFamily="34" charset="0"/>
              <a:ea typeface="Tahoma" panose="020B0604030504040204" pitchFamily="34" charset="0"/>
              <a:cs typeface="Tahoma" panose="020B0604030504040204" pitchFamily="34" charset="0"/>
            </a:endParaRPr>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p:pic>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a14="http://schemas.microsoft.com/office/drawing/2010/main"/>
              </a:ext>
            </a:extLst>
          </a:blip>
          <a:srcRect/>
          <a:stretch/>
        </p:blipFill>
        <p:spPr>
          <a:xfrm>
            <a:off x="2781842" y="2550231"/>
            <a:ext cx="1465840" cy="1289394"/>
          </a:xfrm>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a:stretch/>
        </p:blipFill>
        <p:spPr/>
      </p:pic>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6C0CA-C3F8-BA76-6A59-E411ECC4785D}"/>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979EE6F-60BB-B17E-2331-6DCEB189F42E}"/>
              </a:ext>
            </a:extLst>
          </p:cNvPr>
          <p:cNvSpPr>
            <a:spLocks noGrp="1"/>
          </p:cNvSpPr>
          <p:nvPr>
            <p:ph type="sldNum" sz="quarter" idx="12"/>
          </p:nvPr>
        </p:nvSpPr>
        <p:spPr/>
        <p:txBody>
          <a:bodyPr/>
          <a:lstStyle/>
          <a:p>
            <a:r>
              <a:rPr lang="en-US">
                <a:latin typeface="Tahoma" panose="020B0604030504040204" pitchFamily="34" charset="0"/>
                <a:ea typeface="Tahoma" panose="020B0604030504040204" pitchFamily="34" charset="0"/>
                <a:cs typeface="Tahoma" panose="020B0604030504040204" pitchFamily="34" charset="0"/>
              </a:rPr>
              <a:t>3</a:t>
            </a:r>
          </a:p>
        </p:txBody>
      </p:sp>
      <p:sp>
        <p:nvSpPr>
          <p:cNvPr id="7" name="TextBox 6">
            <a:extLst>
              <a:ext uri="{FF2B5EF4-FFF2-40B4-BE49-F238E27FC236}">
                <a16:creationId xmlns:a16="http://schemas.microsoft.com/office/drawing/2014/main" id="{DF86ADCB-D8BC-5375-4CF5-C222A128F060}"/>
              </a:ext>
            </a:extLst>
          </p:cNvPr>
          <p:cNvSpPr txBox="1"/>
          <p:nvPr/>
        </p:nvSpPr>
        <p:spPr>
          <a:xfrm>
            <a:off x="509365" y="918041"/>
            <a:ext cx="6950884" cy="4616648"/>
          </a:xfrm>
          <a:prstGeom prst="rect">
            <a:avLst/>
          </a:prstGeom>
          <a:noFill/>
        </p:spPr>
        <p:txBody>
          <a:bodyPr wrap="square">
            <a:spAutoFit/>
          </a:bodyPr>
          <a:lstStyle/>
          <a:p>
            <a:pPr algn="just">
              <a:lnSpc>
                <a:spcPct val="150000"/>
              </a:lnSpc>
            </a:pPr>
            <a:r>
              <a:rPr lang="en-US" sz="1800">
                <a:effectLst/>
                <a:latin typeface="Tahoma" panose="020B0604030504040204" pitchFamily="34" charset="0"/>
                <a:ea typeface="Tahoma" panose="020B0604030504040204" pitchFamily="34" charset="0"/>
                <a:cs typeface="Tahoma" panose="020B0604030504040204" pitchFamily="34" charset="0"/>
              </a:rPr>
              <a:t>Trong bối cảnh kinh tế số, ngành gốm sứ Việt Nam cần đổi mới quản lý chuỗi cung ứng để đáp ứng nhu cầu thị trường và nâng cao năng lực cạnh tranh. Việc xây dựng hệ thống quản lý chuỗi cung ứng trên nền tảng web sẽ giúp doanh nghiệp kiểm soát hiệu quả các khâu từ sản xuất, lưu trữ, phân phối đến bán hàng, đồng thời giảm chi phí, tăng minh bạch và tối ưu hiệu suất. Với đề tài “Xây dựng hệ thống quản lý chuỗi cung ứng ngành gốm sứ Việt Nam”, tôi lựa chọn các công nghệ Node.js, React.js, MySQL và MUI nhằm vận dụng kiến thức về phát triển phần mềm hiện đại, API, bảo mật và tối ưu hóa, đồng thời rèn luyện tư duy logic và kỹ năng giải quyết vấn đề.</a:t>
            </a:r>
            <a:endParaRPr lang="vi-VN" sz="1500">
              <a:latin typeface="Tahoma" panose="020B0604030504040204" pitchFamily="34" charset="0"/>
              <a:ea typeface="Tahoma" panose="020B0604030504040204" pitchFamily="34" charset="0"/>
              <a:cs typeface="Tahoma" panose="020B0604030504040204" pitchFamily="34" charset="0"/>
            </a:endParaRPr>
          </a:p>
        </p:txBody>
      </p:sp>
      <p:sp>
        <p:nvSpPr>
          <p:cNvPr id="8" name="Title 4">
            <a:extLst>
              <a:ext uri="{FF2B5EF4-FFF2-40B4-BE49-F238E27FC236}">
                <a16:creationId xmlns:a16="http://schemas.microsoft.com/office/drawing/2014/main" id="{DD67D020-2B03-BC96-1A68-02D2E1FE6CE5}"/>
              </a:ext>
            </a:extLst>
          </p:cNvPr>
          <p:cNvSpPr txBox="1">
            <a:spLocks/>
          </p:cNvSpPr>
          <p:nvPr/>
        </p:nvSpPr>
        <p:spPr>
          <a:xfrm>
            <a:off x="-386020" y="274955"/>
            <a:ext cx="3612776" cy="6430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accent6"/>
                </a:solidFill>
                <a:latin typeface="+mj-lt"/>
                <a:ea typeface="+mj-ea"/>
                <a:cs typeface="+mj-cs"/>
              </a:defRPr>
            </a:lvl1pPr>
          </a:lstStyle>
          <a:p>
            <a:r>
              <a:rPr lang="vi-VN" sz="3200" b="1">
                <a:latin typeface="Tahoma" panose="020B0604030504040204" pitchFamily="34" charset="0"/>
                <a:ea typeface="Tahoma" panose="020B0604030504040204" pitchFamily="34" charset="0"/>
                <a:cs typeface="Tahoma" panose="020B0604030504040204" pitchFamily="34" charset="0"/>
              </a:rPr>
              <a:t>Giới thiệu</a:t>
            </a:r>
          </a:p>
        </p:txBody>
      </p:sp>
      <p:pic>
        <p:nvPicPr>
          <p:cNvPr id="4" name="Picture 3">
            <a:extLst>
              <a:ext uri="{FF2B5EF4-FFF2-40B4-BE49-F238E27FC236}">
                <a16:creationId xmlns:a16="http://schemas.microsoft.com/office/drawing/2014/main" id="{B3ED7BDD-F040-9307-FDD5-E578F30D3AA2}"/>
              </a:ext>
            </a:extLst>
          </p:cNvPr>
          <p:cNvPicPr>
            <a:picLocks noChangeAspect="1"/>
          </p:cNvPicPr>
          <p:nvPr/>
        </p:nvPicPr>
        <p:blipFill>
          <a:blip r:embed="rId2"/>
          <a:stretch>
            <a:fillRect/>
          </a:stretch>
        </p:blipFill>
        <p:spPr>
          <a:xfrm>
            <a:off x="8629742" y="2926837"/>
            <a:ext cx="1332346" cy="1332346"/>
          </a:xfrm>
          <a:prstGeom prst="rect">
            <a:avLst/>
          </a:prstGeom>
        </p:spPr>
      </p:pic>
      <p:pic>
        <p:nvPicPr>
          <p:cNvPr id="11" name="Picture 10">
            <a:extLst>
              <a:ext uri="{FF2B5EF4-FFF2-40B4-BE49-F238E27FC236}">
                <a16:creationId xmlns:a16="http://schemas.microsoft.com/office/drawing/2014/main" id="{7E9CB248-381F-8E45-A263-4262DAF822E1}"/>
              </a:ext>
            </a:extLst>
          </p:cNvPr>
          <p:cNvPicPr>
            <a:picLocks noChangeAspect="1"/>
          </p:cNvPicPr>
          <p:nvPr/>
        </p:nvPicPr>
        <p:blipFill>
          <a:blip r:embed="rId3"/>
          <a:stretch>
            <a:fillRect/>
          </a:stretch>
        </p:blipFill>
        <p:spPr>
          <a:xfrm>
            <a:off x="9565826" y="4708658"/>
            <a:ext cx="1466567" cy="1466567"/>
          </a:xfrm>
          <a:prstGeom prst="rect">
            <a:avLst/>
          </a:prstGeom>
        </p:spPr>
      </p:pic>
      <p:pic>
        <p:nvPicPr>
          <p:cNvPr id="6" name="Picture 5" descr="A hand touching a brown vase&#10;&#10;AI-generated content may be incorrect.">
            <a:extLst>
              <a:ext uri="{FF2B5EF4-FFF2-40B4-BE49-F238E27FC236}">
                <a16:creationId xmlns:a16="http://schemas.microsoft.com/office/drawing/2014/main" id="{5F2DEF40-8976-6001-D17D-55C6F4AF2D93}"/>
              </a:ext>
            </a:extLst>
          </p:cNvPr>
          <p:cNvPicPr>
            <a:picLocks noChangeAspect="1"/>
          </p:cNvPicPr>
          <p:nvPr/>
        </p:nvPicPr>
        <p:blipFill>
          <a:blip r:embed="rId4"/>
          <a:stretch>
            <a:fillRect/>
          </a:stretch>
        </p:blipFill>
        <p:spPr>
          <a:xfrm>
            <a:off x="9366733" y="653611"/>
            <a:ext cx="1864754" cy="1864754"/>
          </a:xfrm>
          <a:prstGeom prst="rect">
            <a:avLst/>
          </a:prstGeom>
        </p:spPr>
      </p:pic>
      <p:pic>
        <p:nvPicPr>
          <p:cNvPr id="12" name="Picture 11" descr="A logo with a dolphin&#10;&#10;AI-generated content may be incorrect.">
            <a:extLst>
              <a:ext uri="{FF2B5EF4-FFF2-40B4-BE49-F238E27FC236}">
                <a16:creationId xmlns:a16="http://schemas.microsoft.com/office/drawing/2014/main" id="{BE7F7983-1CF9-E363-0EE2-529A7384B574}"/>
              </a:ext>
            </a:extLst>
          </p:cNvPr>
          <p:cNvPicPr>
            <a:picLocks noChangeAspect="1"/>
          </p:cNvPicPr>
          <p:nvPr/>
        </p:nvPicPr>
        <p:blipFill>
          <a:blip r:embed="rId5"/>
          <a:stretch>
            <a:fillRect/>
          </a:stretch>
        </p:blipFill>
        <p:spPr>
          <a:xfrm>
            <a:off x="7575791" y="4458970"/>
            <a:ext cx="1758950" cy="1758950"/>
          </a:xfrm>
          <a:prstGeom prst="rect">
            <a:avLst/>
          </a:prstGeom>
        </p:spPr>
      </p:pic>
      <p:sp>
        <p:nvSpPr>
          <p:cNvPr id="13" name="Footer Placeholder 3">
            <a:extLst>
              <a:ext uri="{FF2B5EF4-FFF2-40B4-BE49-F238E27FC236}">
                <a16:creationId xmlns:a16="http://schemas.microsoft.com/office/drawing/2014/main" id="{E43AFFA2-AD79-851F-C643-6A3E9E47AB71}"/>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 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064008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8A3BC-65F6-15EA-B069-ED5FFA1AAA0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992E6440-47C0-CE61-EE82-0F8937D1AB4E}"/>
              </a:ext>
            </a:extLst>
          </p:cNvPr>
          <p:cNvSpPr>
            <a:spLocks noGrp="1"/>
          </p:cNvSpPr>
          <p:nvPr>
            <p:ph type="title"/>
          </p:nvPr>
        </p:nvSpPr>
        <p:spPr>
          <a:xfrm>
            <a:off x="6095999" y="1510439"/>
            <a:ext cx="5508459" cy="1688906"/>
          </a:xfrm>
        </p:spPr>
        <p:txBody>
          <a:bodyPr/>
          <a:lstStyle/>
          <a:p>
            <a:r>
              <a:rPr lang="en-US" sz="3600">
                <a:latin typeface="Tahoma" panose="020B0604030504040204" pitchFamily="34" charset="0"/>
                <a:ea typeface="Tahoma" panose="020B0604030504040204" pitchFamily="34" charset="0"/>
                <a:cs typeface="Tahoma" panose="020B0604030504040204" pitchFamily="34" charset="0"/>
              </a:rPr>
              <a:t>1. CƠ SỞ LÝ THUYẾT</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11" name="Text Placeholder 10">
            <a:extLst>
              <a:ext uri="{FF2B5EF4-FFF2-40B4-BE49-F238E27FC236}">
                <a16:creationId xmlns:a16="http://schemas.microsoft.com/office/drawing/2014/main" id="{82A13899-3C03-3F6B-89DF-2292E8FC30C0}"/>
              </a:ext>
            </a:extLst>
          </p:cNvPr>
          <p:cNvSpPr>
            <a:spLocks noGrp="1"/>
          </p:cNvSpPr>
          <p:nvPr>
            <p:ph type="body" sz="quarter" idx="29"/>
          </p:nvPr>
        </p:nvSpPr>
        <p:spPr>
          <a:xfrm>
            <a:off x="6705599" y="3321423"/>
            <a:ext cx="3532095" cy="1637961"/>
          </a:xfrm>
        </p:spPr>
        <p:txBody>
          <a:bodyPr/>
          <a:lstStyle/>
          <a:p>
            <a:r>
              <a:rPr lang="en-US">
                <a:latin typeface="Tahoma" panose="020B0604030504040204" pitchFamily="34" charset="0"/>
                <a:ea typeface="Tahoma" panose="020B0604030504040204" pitchFamily="34" charset="0"/>
                <a:cs typeface="Tahoma" panose="020B0604030504040204" pitchFamily="34" charset="0"/>
              </a:rPr>
              <a:t>Reactjs, Nodejs, Mysql</a:t>
            </a:r>
            <a:endParaRPr lang="en-US" dirty="0">
              <a:latin typeface="Tahoma" panose="020B0604030504040204" pitchFamily="34" charset="0"/>
              <a:ea typeface="Tahoma" panose="020B0604030504040204" pitchFamily="34" charset="0"/>
              <a:cs typeface="Tahoma" panose="020B0604030504040204" pitchFamily="34" charset="0"/>
            </a:endParaRPr>
          </a:p>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4">
            <a:extLst>
              <a:ext uri="{FF2B5EF4-FFF2-40B4-BE49-F238E27FC236}">
                <a16:creationId xmlns:a16="http://schemas.microsoft.com/office/drawing/2014/main" id="{5CF448FB-88BC-C189-CC44-587FB976AF93}"/>
              </a:ext>
            </a:extLst>
          </p:cNvPr>
          <p:cNvSpPr>
            <a:spLocks noGrp="1"/>
          </p:cNvSpPr>
          <p:nvPr>
            <p:ph type="sldNum" sz="quarter" idx="31"/>
          </p:nvPr>
        </p:nvSpPr>
        <p:spPr/>
        <p:txBody>
          <a:bodyPr/>
          <a:lstStyle/>
          <a:p>
            <a:r>
              <a:rPr lang="en-US" altLang="zh-CN">
                <a:latin typeface="Tahoma" panose="020B0604030504040204" pitchFamily="34" charset="0"/>
                <a:ea typeface="Tahoma" panose="020B0604030504040204" pitchFamily="34" charset="0"/>
                <a:cs typeface="Tahoma" panose="020B0604030504040204" pitchFamily="34" charset="0"/>
              </a:rPr>
              <a:t>4</a:t>
            </a:r>
            <a:endParaRPr lang="en-US" altLang="zh-CN" noProof="0" dirty="0">
              <a:latin typeface="Tahoma" panose="020B0604030504040204" pitchFamily="34" charset="0"/>
              <a:ea typeface="Tahoma" panose="020B0604030504040204" pitchFamily="34" charset="0"/>
              <a:cs typeface="Tahoma" panose="020B0604030504040204" pitchFamily="34" charset="0"/>
            </a:endParaRPr>
          </a:p>
        </p:txBody>
      </p:sp>
      <p:sp>
        <p:nvSpPr>
          <p:cNvPr id="2" name="Footer Placeholder 3">
            <a:extLst>
              <a:ext uri="{FF2B5EF4-FFF2-40B4-BE49-F238E27FC236}">
                <a16:creationId xmlns:a16="http://schemas.microsoft.com/office/drawing/2014/main" id="{3A997513-65CD-A369-B94B-B490FB5CD49E}"/>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 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334372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206FF18-1433-8608-5014-4F43547C94E8}"/>
              </a:ext>
            </a:extLst>
          </p:cNvPr>
          <p:cNvSpPr>
            <a:spLocks noGrp="1"/>
          </p:cNvSpPr>
          <p:nvPr>
            <p:ph type="sldNum" sz="quarter" idx="12"/>
          </p:nvPr>
        </p:nvSpPr>
        <p:spPr/>
        <p:txBody>
          <a:bodyPr/>
          <a:lstStyle/>
          <a:p>
            <a:r>
              <a:rPr lang="en-US">
                <a:latin typeface="Tahoma" panose="020B0604030504040204" pitchFamily="34" charset="0"/>
                <a:ea typeface="Tahoma" panose="020B0604030504040204" pitchFamily="34" charset="0"/>
                <a:cs typeface="Tahoma" panose="020B0604030504040204" pitchFamily="34" charset="0"/>
              </a:rPr>
              <a:t>5</a:t>
            </a:r>
          </a:p>
        </p:txBody>
      </p:sp>
      <p:sp>
        <p:nvSpPr>
          <p:cNvPr id="7" name="TextBox 6">
            <a:extLst>
              <a:ext uri="{FF2B5EF4-FFF2-40B4-BE49-F238E27FC236}">
                <a16:creationId xmlns:a16="http://schemas.microsoft.com/office/drawing/2014/main" id="{8C888474-6ABC-039D-A46A-3C9C1F192820}"/>
              </a:ext>
            </a:extLst>
          </p:cNvPr>
          <p:cNvSpPr txBox="1"/>
          <p:nvPr/>
        </p:nvSpPr>
        <p:spPr>
          <a:xfrm>
            <a:off x="481262" y="918041"/>
            <a:ext cx="7826543" cy="3046988"/>
          </a:xfrm>
          <a:prstGeom prst="rect">
            <a:avLst/>
          </a:prstGeom>
          <a:noFill/>
        </p:spPr>
        <p:txBody>
          <a:bodyPr wrap="square">
            <a:spAutoFit/>
          </a:bodyPr>
          <a:lstStyle/>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1.1 Khái niệm về chuỗi cung ứng</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Chuỗi cung ứng gốm sứ bao gồm toàn bộ hoạt động từ cung ứng nguyên liệu, sản xuất, tồn kho, phân phối đến tiêu thụ. Quản lý chuỗi cung ứng nhằm điều phối dòng nguyên liệu, sản phẩm, thông tin và tài chính hiệu quả. Các mô hình thường áp dụng: SCOR (hoạch định, cung ứng, sản xuất, phân phối, hoàn trả), mô hình thực thể – liên kết – dòng chảy, và chuỗi giá trị Porter.</a:t>
            </a:r>
          </a:p>
        </p:txBody>
      </p:sp>
      <p:sp>
        <p:nvSpPr>
          <p:cNvPr id="8" name="Title 4">
            <a:extLst>
              <a:ext uri="{FF2B5EF4-FFF2-40B4-BE49-F238E27FC236}">
                <a16:creationId xmlns:a16="http://schemas.microsoft.com/office/drawing/2014/main" id="{E8692DE4-9083-065C-D861-277B3C5014E7}"/>
              </a:ext>
            </a:extLst>
          </p:cNvPr>
          <p:cNvSpPr txBox="1">
            <a:spLocks/>
          </p:cNvSpPr>
          <p:nvPr/>
        </p:nvSpPr>
        <p:spPr>
          <a:xfrm>
            <a:off x="0" y="274955"/>
            <a:ext cx="5040406" cy="6430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accent6"/>
                </a:solidFill>
                <a:latin typeface="+mj-lt"/>
                <a:ea typeface="+mj-ea"/>
                <a:cs typeface="+mj-cs"/>
              </a:defRPr>
            </a:lvl1pPr>
          </a:lstStyle>
          <a:p>
            <a:r>
              <a:rPr lang="en-US" sz="3000">
                <a:latin typeface="Tahoma" panose="020B0604030504040204" pitchFamily="34" charset="0"/>
                <a:ea typeface="Tahoma" panose="020B0604030504040204" pitchFamily="34" charset="0"/>
                <a:cs typeface="Tahoma" panose="020B0604030504040204" pitchFamily="34" charset="0"/>
              </a:rPr>
              <a:t>1. CƠ SỞ LÝ THUYẾT</a:t>
            </a:r>
            <a:endParaRPr lang="en-US" sz="3000" dirty="0">
              <a:latin typeface="Tahoma" panose="020B0604030504040204" pitchFamily="34" charset="0"/>
              <a:ea typeface="Tahoma" panose="020B0604030504040204" pitchFamily="34" charset="0"/>
              <a:cs typeface="Tahoma" panose="020B0604030504040204" pitchFamily="34" charset="0"/>
            </a:endParaRPr>
          </a:p>
        </p:txBody>
      </p:sp>
      <p:sp>
        <p:nvSpPr>
          <p:cNvPr id="3" name="Footer Placeholder 3">
            <a:extLst>
              <a:ext uri="{FF2B5EF4-FFF2-40B4-BE49-F238E27FC236}">
                <a16:creationId xmlns:a16="http://schemas.microsoft.com/office/drawing/2014/main" id="{36DEAB10-227C-D9DA-758E-47C74F1DDB08}"/>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 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pic>
        <p:nvPicPr>
          <p:cNvPr id="10" name="Picture 9" descr="A hand touching a brown vase&#10;&#10;AI-generated content may be incorrect.">
            <a:extLst>
              <a:ext uri="{FF2B5EF4-FFF2-40B4-BE49-F238E27FC236}">
                <a16:creationId xmlns:a16="http://schemas.microsoft.com/office/drawing/2014/main" id="{D4DD405D-192C-D13B-CCD7-7DA162DFC56F}"/>
              </a:ext>
            </a:extLst>
          </p:cNvPr>
          <p:cNvPicPr>
            <a:picLocks noChangeAspect="1"/>
          </p:cNvPicPr>
          <p:nvPr/>
        </p:nvPicPr>
        <p:blipFill>
          <a:blip r:embed="rId2"/>
          <a:stretch>
            <a:fillRect/>
          </a:stretch>
        </p:blipFill>
        <p:spPr>
          <a:xfrm>
            <a:off x="8528355" y="2967024"/>
            <a:ext cx="2038045" cy="2038045"/>
          </a:xfrm>
          <a:prstGeom prst="rect">
            <a:avLst/>
          </a:prstGeom>
        </p:spPr>
      </p:pic>
    </p:spTree>
    <p:extLst>
      <p:ext uri="{BB962C8B-B14F-4D97-AF65-F5344CB8AC3E}">
        <p14:creationId xmlns:p14="http://schemas.microsoft.com/office/powerpoint/2010/main" val="3558508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206FF18-1433-8608-5014-4F43547C94E8}"/>
              </a:ext>
            </a:extLst>
          </p:cNvPr>
          <p:cNvSpPr>
            <a:spLocks noGrp="1"/>
          </p:cNvSpPr>
          <p:nvPr>
            <p:ph type="sldNum" sz="quarter" idx="12"/>
          </p:nvPr>
        </p:nvSpPr>
        <p:spPr/>
        <p:txBody>
          <a:bodyPr/>
          <a:lstStyle/>
          <a:p>
            <a:r>
              <a:rPr lang="en-US">
                <a:latin typeface="Tahoma" panose="020B0604030504040204" pitchFamily="34" charset="0"/>
                <a:ea typeface="Tahoma" panose="020B0604030504040204" pitchFamily="34" charset="0"/>
                <a:cs typeface="Tahoma" panose="020B0604030504040204" pitchFamily="34" charset="0"/>
              </a:rPr>
              <a:t>6</a:t>
            </a:r>
          </a:p>
        </p:txBody>
      </p:sp>
      <p:sp>
        <p:nvSpPr>
          <p:cNvPr id="7" name="TextBox 6">
            <a:extLst>
              <a:ext uri="{FF2B5EF4-FFF2-40B4-BE49-F238E27FC236}">
                <a16:creationId xmlns:a16="http://schemas.microsoft.com/office/drawing/2014/main" id="{8C888474-6ABC-039D-A46A-3C9C1F192820}"/>
              </a:ext>
            </a:extLst>
          </p:cNvPr>
          <p:cNvSpPr txBox="1"/>
          <p:nvPr/>
        </p:nvSpPr>
        <p:spPr>
          <a:xfrm>
            <a:off x="454554" y="933287"/>
            <a:ext cx="8328500" cy="4390946"/>
          </a:xfrm>
          <a:prstGeom prst="rect">
            <a:avLst/>
          </a:prstGeom>
          <a:noFill/>
        </p:spPr>
        <p:txBody>
          <a:bodyPr wrap="square">
            <a:spAutoFit/>
          </a:bodyPr>
          <a:lstStyle/>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1.2 Khái niệm ReactJS</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Thư viện JavaScript mã nguồn mở do Facebook phát triển, dùng để xây dựng giao diện người dùng (UI).</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Ưu điểm:</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 Tổ chức theo component tái sử dụng, dễ bảo trì.</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 Virtual DOM giúp giao diện mượt, hiệu suất cao.</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 Tích hợp tốt với thư viện khác, hỗ trợ ứng dụng web hiện đại.</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 Ứng dụng trong hệ thống gốm sứ: Xây dựng giao diện quản lý chuỗi cung ứng trực quan (quản lý nguyên liệu, sản xuất, tồn kho, phân phối, bán hàng).</a:t>
            </a:r>
          </a:p>
        </p:txBody>
      </p:sp>
      <p:sp>
        <p:nvSpPr>
          <p:cNvPr id="8" name="Title 4">
            <a:extLst>
              <a:ext uri="{FF2B5EF4-FFF2-40B4-BE49-F238E27FC236}">
                <a16:creationId xmlns:a16="http://schemas.microsoft.com/office/drawing/2014/main" id="{E8692DE4-9083-065C-D861-277B3C5014E7}"/>
              </a:ext>
            </a:extLst>
          </p:cNvPr>
          <p:cNvSpPr txBox="1">
            <a:spLocks/>
          </p:cNvSpPr>
          <p:nvPr/>
        </p:nvSpPr>
        <p:spPr>
          <a:xfrm>
            <a:off x="131057" y="290201"/>
            <a:ext cx="4740442" cy="6430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accent6"/>
                </a:solidFill>
                <a:latin typeface="+mj-lt"/>
                <a:ea typeface="+mj-ea"/>
                <a:cs typeface="+mj-cs"/>
              </a:defRPr>
            </a:lvl1pPr>
          </a:lstStyle>
          <a:p>
            <a:r>
              <a:rPr lang="en-US" sz="3000">
                <a:latin typeface="Tahoma" panose="020B0604030504040204" pitchFamily="34" charset="0"/>
                <a:ea typeface="Tahoma" panose="020B0604030504040204" pitchFamily="34" charset="0"/>
                <a:cs typeface="Tahoma" panose="020B0604030504040204" pitchFamily="34" charset="0"/>
              </a:rPr>
              <a:t>1. CƠ SỞ LÝ THUYẾT</a:t>
            </a:r>
            <a:endParaRPr lang="en-US" sz="3000" dirty="0">
              <a:latin typeface="Tahoma" panose="020B0604030504040204" pitchFamily="34" charset="0"/>
              <a:ea typeface="Tahoma" panose="020B0604030504040204" pitchFamily="34" charset="0"/>
              <a:cs typeface="Tahoma" panose="020B0604030504040204" pitchFamily="34" charset="0"/>
            </a:endParaRPr>
          </a:p>
        </p:txBody>
      </p:sp>
      <p:sp>
        <p:nvSpPr>
          <p:cNvPr id="3" name="Footer Placeholder 3">
            <a:extLst>
              <a:ext uri="{FF2B5EF4-FFF2-40B4-BE49-F238E27FC236}">
                <a16:creationId xmlns:a16="http://schemas.microsoft.com/office/drawing/2014/main" id="{36DEAB10-227C-D9DA-758E-47C74F1DDB08}"/>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a:t>
            </a:r>
            <a:r>
              <a:rPr lang="en-US" sz="800">
                <a:latin typeface="Tahoma" panose="020B0604030504040204" pitchFamily="34" charset="0"/>
                <a:ea typeface="Tahoma" panose="020B0604030504040204" pitchFamily="34" charset="0"/>
                <a:cs typeface="Tahoma" panose="020B0604030504040204" pitchFamily="34" charset="0"/>
              </a:rPr>
              <a:t> </a:t>
            </a:r>
            <a:r>
              <a:rPr lang="en-US" sz="800" b="1">
                <a:effectLst/>
                <a:latin typeface="Tahoma" panose="020B0604030504040204" pitchFamily="34" charset="0"/>
                <a:ea typeface="Tahoma" panose="020B0604030504040204" pitchFamily="34" charset="0"/>
                <a:cs typeface="Tahoma" panose="020B0604030504040204" pitchFamily="34" charset="0"/>
              </a:rPr>
              <a:t>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pic>
        <p:nvPicPr>
          <p:cNvPr id="6" name="Picture 5" descr="A blue and black symbol&#10;&#10;AI-generated content may be incorrect.">
            <a:extLst>
              <a:ext uri="{FF2B5EF4-FFF2-40B4-BE49-F238E27FC236}">
                <a16:creationId xmlns:a16="http://schemas.microsoft.com/office/drawing/2014/main" id="{D452FFE5-6745-B5D5-5481-56E7D1A8BB0F}"/>
              </a:ext>
            </a:extLst>
          </p:cNvPr>
          <p:cNvPicPr>
            <a:picLocks noChangeAspect="1"/>
          </p:cNvPicPr>
          <p:nvPr/>
        </p:nvPicPr>
        <p:blipFill>
          <a:blip r:embed="rId2"/>
          <a:stretch>
            <a:fillRect/>
          </a:stretch>
        </p:blipFill>
        <p:spPr>
          <a:xfrm>
            <a:off x="9106551" y="3347259"/>
            <a:ext cx="1987233" cy="1987233"/>
          </a:xfrm>
          <a:prstGeom prst="rect">
            <a:avLst/>
          </a:prstGeom>
        </p:spPr>
      </p:pic>
    </p:spTree>
    <p:extLst>
      <p:ext uri="{BB962C8B-B14F-4D97-AF65-F5344CB8AC3E}">
        <p14:creationId xmlns:p14="http://schemas.microsoft.com/office/powerpoint/2010/main" val="3997042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A2725A-AB53-E350-9AE7-70ACC469EABD}"/>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3E834DB-3F1A-8B5C-A5A1-645E09ED42B1}"/>
              </a:ext>
            </a:extLst>
          </p:cNvPr>
          <p:cNvSpPr>
            <a:spLocks noGrp="1"/>
          </p:cNvSpPr>
          <p:nvPr>
            <p:ph type="sldNum" sz="quarter" idx="12"/>
          </p:nvPr>
        </p:nvSpPr>
        <p:spPr>
          <a:xfrm>
            <a:off x="11194169" y="6217920"/>
            <a:ext cx="558866" cy="365125"/>
          </a:xfrm>
        </p:spPr>
        <p:txBody>
          <a:bodyPr/>
          <a:lstStyle/>
          <a:p>
            <a:r>
              <a:rPr lang="en-US">
                <a:latin typeface="Tahoma" panose="020B0604030504040204" pitchFamily="34" charset="0"/>
                <a:ea typeface="Tahoma" panose="020B0604030504040204" pitchFamily="34" charset="0"/>
                <a:cs typeface="Tahoma" panose="020B0604030504040204" pitchFamily="34" charset="0"/>
              </a:rPr>
              <a:t>7</a:t>
            </a:r>
          </a:p>
        </p:txBody>
      </p:sp>
      <p:sp>
        <p:nvSpPr>
          <p:cNvPr id="7" name="TextBox 6">
            <a:extLst>
              <a:ext uri="{FF2B5EF4-FFF2-40B4-BE49-F238E27FC236}">
                <a16:creationId xmlns:a16="http://schemas.microsoft.com/office/drawing/2014/main" id="{F18D9574-09D5-E7AB-7E22-D0A4DD5FE70B}"/>
              </a:ext>
            </a:extLst>
          </p:cNvPr>
          <p:cNvSpPr txBox="1"/>
          <p:nvPr/>
        </p:nvSpPr>
        <p:spPr>
          <a:xfrm>
            <a:off x="547437" y="918041"/>
            <a:ext cx="10432268" cy="5124480"/>
          </a:xfrm>
          <a:prstGeom prst="rect">
            <a:avLst/>
          </a:prstGeom>
          <a:noFill/>
        </p:spPr>
        <p:txBody>
          <a:bodyPr wrap="square">
            <a:spAutoFit/>
          </a:bodyPr>
          <a:lstStyle/>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1.3 Khái niệm Node.js &amp; Express</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Nền tảng chạy JavaScript trên server, tối ưu hiệu suất và xử lý không đồng bộ.</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Ưu điểm:</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 Xử lý nhiều yêu cầu đồng thời (Asynchronous I/O).</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 Một ngôn ngữ cho cả frontend &amp; backend.</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 Hệ sinh thái npm phong phú.</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 Ứng dụng trong hệ thống gốm sứ:</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 Xây dựng API RESTful kết nối dữ liệu sản xuất – phân phối – tiêu thụ.</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 Quản lý dữ liệu nguyên liệu, đơn hàng, tồn kho.</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 Hỗ trợ bảo mật và xác thực với JWT.</a:t>
            </a:r>
          </a:p>
        </p:txBody>
      </p:sp>
      <p:sp>
        <p:nvSpPr>
          <p:cNvPr id="8" name="Title 4">
            <a:extLst>
              <a:ext uri="{FF2B5EF4-FFF2-40B4-BE49-F238E27FC236}">
                <a16:creationId xmlns:a16="http://schemas.microsoft.com/office/drawing/2014/main" id="{CCB545E5-5910-73D4-7DE9-54713FCCFA23}"/>
              </a:ext>
            </a:extLst>
          </p:cNvPr>
          <p:cNvSpPr txBox="1">
            <a:spLocks/>
          </p:cNvSpPr>
          <p:nvPr/>
        </p:nvSpPr>
        <p:spPr>
          <a:xfrm>
            <a:off x="331694" y="274955"/>
            <a:ext cx="4402732" cy="6430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accent6"/>
                </a:solidFill>
                <a:latin typeface="+mj-lt"/>
                <a:ea typeface="+mj-ea"/>
                <a:cs typeface="+mj-cs"/>
              </a:defRPr>
            </a:lvl1pPr>
          </a:lstStyle>
          <a:p>
            <a:r>
              <a:rPr lang="en-US" sz="3000">
                <a:latin typeface="Tahoma" panose="020B0604030504040204" pitchFamily="34" charset="0"/>
                <a:ea typeface="Tahoma" panose="020B0604030504040204" pitchFamily="34" charset="0"/>
                <a:cs typeface="Tahoma" panose="020B0604030504040204" pitchFamily="34" charset="0"/>
              </a:rPr>
              <a:t>1. CƠ SỞ LÝ THUYẾT</a:t>
            </a:r>
            <a:endParaRPr lang="en-US" sz="3000" dirty="0">
              <a:latin typeface="Tahoma" panose="020B0604030504040204" pitchFamily="34" charset="0"/>
              <a:ea typeface="Tahoma" panose="020B0604030504040204" pitchFamily="34" charset="0"/>
              <a:cs typeface="Tahoma" panose="020B0604030504040204" pitchFamily="34" charset="0"/>
            </a:endParaRPr>
          </a:p>
        </p:txBody>
      </p:sp>
      <p:sp>
        <p:nvSpPr>
          <p:cNvPr id="3" name="Footer Placeholder 3">
            <a:extLst>
              <a:ext uri="{FF2B5EF4-FFF2-40B4-BE49-F238E27FC236}">
                <a16:creationId xmlns:a16="http://schemas.microsoft.com/office/drawing/2014/main" id="{07F39A1F-C1C6-7A1D-3882-EAA6DE3FDF96}"/>
              </a:ext>
            </a:extLst>
          </p:cNvPr>
          <p:cNvSpPr txBox="1">
            <a:spLocks/>
          </p:cNvSpPr>
          <p:nvPr/>
        </p:nvSpPr>
        <p:spPr>
          <a:xfrm>
            <a:off x="-544069" y="6537325"/>
            <a:ext cx="640744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 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pic>
        <p:nvPicPr>
          <p:cNvPr id="6" name="Picture 5" descr="A green and black logo&#10;&#10;AI-generated content may be incorrect.">
            <a:extLst>
              <a:ext uri="{FF2B5EF4-FFF2-40B4-BE49-F238E27FC236}">
                <a16:creationId xmlns:a16="http://schemas.microsoft.com/office/drawing/2014/main" id="{84CDD6C5-9A2C-1899-AD32-0E1254B98C2A}"/>
              </a:ext>
            </a:extLst>
          </p:cNvPr>
          <p:cNvPicPr>
            <a:picLocks noChangeAspect="1"/>
          </p:cNvPicPr>
          <p:nvPr/>
        </p:nvPicPr>
        <p:blipFill>
          <a:blip r:embed="rId2"/>
          <a:stretch>
            <a:fillRect/>
          </a:stretch>
        </p:blipFill>
        <p:spPr>
          <a:xfrm>
            <a:off x="8911224" y="2708786"/>
            <a:ext cx="2282945" cy="2172200"/>
          </a:xfrm>
          <a:prstGeom prst="rect">
            <a:avLst/>
          </a:prstGeom>
        </p:spPr>
      </p:pic>
    </p:spTree>
    <p:extLst>
      <p:ext uri="{BB962C8B-B14F-4D97-AF65-F5344CB8AC3E}">
        <p14:creationId xmlns:p14="http://schemas.microsoft.com/office/powerpoint/2010/main" val="1028779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45830-AB7E-7FFC-AEB0-A00511AD3B56}"/>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0575067-90B7-4793-0E8E-08D2D929A0BD}"/>
              </a:ext>
            </a:extLst>
          </p:cNvPr>
          <p:cNvSpPr>
            <a:spLocks noGrp="1"/>
          </p:cNvSpPr>
          <p:nvPr>
            <p:ph type="sldNum" sz="quarter" idx="12"/>
          </p:nvPr>
        </p:nvSpPr>
        <p:spPr/>
        <p:txBody>
          <a:bodyPr/>
          <a:lstStyle/>
          <a:p>
            <a:r>
              <a:rPr lang="en-US">
                <a:latin typeface="Tahoma" panose="020B0604030504040204" pitchFamily="34" charset="0"/>
                <a:ea typeface="Tahoma" panose="020B0604030504040204" pitchFamily="34" charset="0"/>
                <a:cs typeface="Tahoma" panose="020B0604030504040204" pitchFamily="34" charset="0"/>
              </a:rPr>
              <a:t>8</a:t>
            </a:r>
          </a:p>
        </p:txBody>
      </p:sp>
      <p:sp>
        <p:nvSpPr>
          <p:cNvPr id="7" name="TextBox 6">
            <a:extLst>
              <a:ext uri="{FF2B5EF4-FFF2-40B4-BE49-F238E27FC236}">
                <a16:creationId xmlns:a16="http://schemas.microsoft.com/office/drawing/2014/main" id="{348E5710-E9F4-AC1F-30D3-F014F253E094}"/>
              </a:ext>
            </a:extLst>
          </p:cNvPr>
          <p:cNvSpPr txBox="1"/>
          <p:nvPr/>
        </p:nvSpPr>
        <p:spPr>
          <a:xfrm>
            <a:off x="511936" y="918041"/>
            <a:ext cx="8758396" cy="5021888"/>
          </a:xfrm>
          <a:prstGeom prst="rect">
            <a:avLst/>
          </a:prstGeom>
          <a:noFill/>
        </p:spPr>
        <p:txBody>
          <a:bodyPr wrap="square">
            <a:spAutoFit/>
          </a:bodyPr>
          <a:lstStyle/>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1.4 Khái niệm MySQL</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Hệ quản trị cơ sở dữ liệu quan hệ (RDBMS) mã nguồn mở, phổ biến cho ứng dụng web.</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Ưu điểm:</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 Hiệu năng cao, dễ triển khai.</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 Bảo mật tốt, cộng đồng hỗ trợ lớn.</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 Ứng dụng trong hệ thống gốm sứ:</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 Lưu trữ thông tin nguyên liệu, quy trình sản xuất, tồn kho.</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 Quản lý đơn hàng, phân phối, xuất nhập hàng.</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 Hỗ trợ tìm kiếm, thống kê và báo cáo dữ liệu chuỗi cung ứng.</a:t>
            </a:r>
          </a:p>
        </p:txBody>
      </p:sp>
      <p:sp>
        <p:nvSpPr>
          <p:cNvPr id="8" name="Title 4">
            <a:extLst>
              <a:ext uri="{FF2B5EF4-FFF2-40B4-BE49-F238E27FC236}">
                <a16:creationId xmlns:a16="http://schemas.microsoft.com/office/drawing/2014/main" id="{0C4E6554-2EA9-7180-5D05-33661093DAFE}"/>
              </a:ext>
            </a:extLst>
          </p:cNvPr>
          <p:cNvSpPr txBox="1">
            <a:spLocks/>
          </p:cNvSpPr>
          <p:nvPr/>
        </p:nvSpPr>
        <p:spPr>
          <a:xfrm>
            <a:off x="331693" y="274955"/>
            <a:ext cx="4276402" cy="6430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accent6"/>
                </a:solidFill>
                <a:latin typeface="+mj-lt"/>
                <a:ea typeface="+mj-ea"/>
                <a:cs typeface="+mj-cs"/>
              </a:defRPr>
            </a:lvl1pPr>
          </a:lstStyle>
          <a:p>
            <a:r>
              <a:rPr lang="en-US" sz="3000">
                <a:latin typeface="Tahoma" panose="020B0604030504040204" pitchFamily="34" charset="0"/>
                <a:ea typeface="Tahoma" panose="020B0604030504040204" pitchFamily="34" charset="0"/>
                <a:cs typeface="Tahoma" panose="020B0604030504040204" pitchFamily="34" charset="0"/>
              </a:rPr>
              <a:t>1. CƠ SỞ LÝ THUYẾT</a:t>
            </a:r>
            <a:endParaRPr lang="en-US" sz="3000" dirty="0">
              <a:latin typeface="Tahoma" panose="020B0604030504040204" pitchFamily="34" charset="0"/>
              <a:ea typeface="Tahoma" panose="020B0604030504040204" pitchFamily="34" charset="0"/>
              <a:cs typeface="Tahoma" panose="020B0604030504040204" pitchFamily="34" charset="0"/>
            </a:endParaRPr>
          </a:p>
        </p:txBody>
      </p:sp>
      <p:sp>
        <p:nvSpPr>
          <p:cNvPr id="3" name="Footer Placeholder 3">
            <a:extLst>
              <a:ext uri="{FF2B5EF4-FFF2-40B4-BE49-F238E27FC236}">
                <a16:creationId xmlns:a16="http://schemas.microsoft.com/office/drawing/2014/main" id="{24F774B5-C79E-C2AE-F97C-D8F6F9BE87CC}"/>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 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pic>
        <p:nvPicPr>
          <p:cNvPr id="6" name="Picture 5" descr="A logo with a dolphin&#10;&#10;AI-generated content may be incorrect.">
            <a:extLst>
              <a:ext uri="{FF2B5EF4-FFF2-40B4-BE49-F238E27FC236}">
                <a16:creationId xmlns:a16="http://schemas.microsoft.com/office/drawing/2014/main" id="{E1DA0D9C-9011-E2B9-18E9-C362B7942256}"/>
              </a:ext>
            </a:extLst>
          </p:cNvPr>
          <p:cNvPicPr>
            <a:picLocks noChangeAspect="1"/>
          </p:cNvPicPr>
          <p:nvPr/>
        </p:nvPicPr>
        <p:blipFill>
          <a:blip r:embed="rId2"/>
          <a:stretch>
            <a:fillRect/>
          </a:stretch>
        </p:blipFill>
        <p:spPr>
          <a:xfrm>
            <a:off x="9474396" y="3245142"/>
            <a:ext cx="1949069" cy="1949069"/>
          </a:xfrm>
          <a:prstGeom prst="rect">
            <a:avLst/>
          </a:prstGeom>
        </p:spPr>
      </p:pic>
    </p:spTree>
    <p:extLst>
      <p:ext uri="{BB962C8B-B14F-4D97-AF65-F5344CB8AC3E}">
        <p14:creationId xmlns:p14="http://schemas.microsoft.com/office/powerpoint/2010/main" val="1366138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Light Presentation_win32_v5" id="{045A9B2F-7300-4673-816B-F1EB3C673B2C}" vid="{27F8BD87-6984-44CA-8D4F-354B20CB0C1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1530B71D02ACE43A328C0D9C2A119D0" ma:contentTypeVersion="10" ma:contentTypeDescription="Create a new document." ma:contentTypeScope="" ma:versionID="553e2dd784ab2cb94cda90b2a908bd4a">
  <xsd:schema xmlns:xsd="http://www.w3.org/2001/XMLSchema" xmlns:xs="http://www.w3.org/2001/XMLSchema" xmlns:p="http://schemas.microsoft.com/office/2006/metadata/properties" xmlns:ns3="be8b919e-9569-47f6-bc8c-78b2bf92f632" targetNamespace="http://schemas.microsoft.com/office/2006/metadata/properties" ma:root="true" ma:fieldsID="c88adbe775f43691c6d12f1861cac544" ns3:_="">
    <xsd:import namespace="be8b919e-9569-47f6-bc8c-78b2bf92f63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MediaServiceLocation"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8b919e-9569-47f6-bc8c-78b2bf92f6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Location" ma:index="16" nillable="true" ma:displayName="Location" ma:indexed="true" ma:internalName="MediaServiceLocation"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AD9BE2-6B3D-4616-B044-300A8177DEA5}">
  <ds:schemaRefs>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be8b919e-9569-47f6-bc8c-78b2bf92f632"/>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45515263-A3DE-4193-B6AA-5C449C94519F}">
  <ds:schemaRefs>
    <ds:schemaRef ds:uri="http://schemas.microsoft.com/sharepoint/v3/contenttype/forms"/>
  </ds:schemaRefs>
</ds:datastoreItem>
</file>

<file path=customXml/itemProps3.xml><?xml version="1.0" encoding="utf-8"?>
<ds:datastoreItem xmlns:ds="http://schemas.openxmlformats.org/officeDocument/2006/customXml" ds:itemID="{05448A46-0F98-4A47-883B-D717E65403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e8b919e-9569-47f6-bc8c-78b2bf92f6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1650</TotalTime>
  <Words>2149</Words>
  <Application>Microsoft Office PowerPoint</Application>
  <PresentationFormat>Widescreen</PresentationFormat>
  <Paragraphs>193</Paragraphs>
  <Slides>30</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等线</vt:lpstr>
      <vt:lpstr>Abadi</vt:lpstr>
      <vt:lpstr>Arial</vt:lpstr>
      <vt:lpstr>Calibri</vt:lpstr>
      <vt:lpstr>Posterama Text Black</vt:lpstr>
      <vt:lpstr>Posterama Text SemiBold</vt:lpstr>
      <vt:lpstr>Tahoma</vt:lpstr>
      <vt:lpstr>Custom​​</vt:lpstr>
      <vt:lpstr>TRƯỜNG ĐẠI HỌC TRÀ VINH TRƯỜNG KỸ THUẬT VÀ CÔNG NGHỆ  </vt:lpstr>
      <vt:lpstr>NỘI DUNG</vt:lpstr>
      <vt:lpstr>XÂY DỰNG HỆ THỐNG QUẢN LÝ  CHUỖI CUNG ỨNG NGÀNH GỐM SỨ  VIỆT NAM</vt:lpstr>
      <vt:lpstr>PowerPoint Presentation</vt:lpstr>
      <vt:lpstr>1. CƠ SỞ LÝ THUYẾT</vt:lpstr>
      <vt:lpstr>PowerPoint Presentation</vt:lpstr>
      <vt:lpstr>PowerPoint Presentation</vt:lpstr>
      <vt:lpstr>PowerPoint Presentation</vt:lpstr>
      <vt:lpstr>PowerPoint Presentation</vt:lpstr>
      <vt:lpstr>2. PHÂN TÍCH THIẾT KẾ HỆ THỐNG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THỰC HIỆN HÓA NGHIÊN CỨU</vt:lpstr>
      <vt:lpstr>3. THỰC HIỆN HÓA NGHIÊN CỨU</vt:lpstr>
      <vt:lpstr>3. THỰC HIỆN HÓA NGHIÊN CỨU</vt:lpstr>
      <vt:lpstr>4. KẾT LUẬN VÀ PHÁT TRIỂN</vt:lpstr>
      <vt:lpstr>4. KẾT LUẬN VÀ PHÁT TRIỂN</vt:lpstr>
      <vt:lpstr>4. KẾT LUẬN VÀ PHÁT TRIỂN</vt:lpstr>
      <vt:lpstr>4. KẾT LUẬN VÀ PHÁT TRIỂN</vt:lpstr>
      <vt:lpstr>PowerPoint Presentation</vt:lpstr>
      <vt:lpstr>Cảm ơn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THỰC TẬP ĐỒ ÁN CƠ SỞ NGÀNH  HỌC KỲ 1, NĂM HỌC 2023-2024</dc:title>
  <dc:creator>Ho Hoang Phuc</dc:creator>
  <cp:lastModifiedBy>Ho Hoang Phuc</cp:lastModifiedBy>
  <cp:revision>107</cp:revision>
  <dcterms:created xsi:type="dcterms:W3CDTF">2024-01-14T03:31:11Z</dcterms:created>
  <dcterms:modified xsi:type="dcterms:W3CDTF">2025-09-03T12:19:06Z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0x01010041530B71D02ACE43A328C0D9C2A119D0</vt:lpwstr>
  </property>
</Properties>
</file>